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2" r:id="rId1"/>
  </p:sldMasterIdLst>
  <p:notesMasterIdLst>
    <p:notesMasterId r:id="rId30"/>
  </p:notesMasterIdLst>
  <p:sldIdLst>
    <p:sldId id="332" r:id="rId2"/>
    <p:sldId id="256" r:id="rId3"/>
    <p:sldId id="258" r:id="rId4"/>
    <p:sldId id="329" r:id="rId5"/>
    <p:sldId id="328" r:id="rId6"/>
    <p:sldId id="263" r:id="rId7"/>
    <p:sldId id="265" r:id="rId8"/>
    <p:sldId id="331" r:id="rId9"/>
    <p:sldId id="267" r:id="rId10"/>
    <p:sldId id="268" r:id="rId11"/>
    <p:sldId id="269" r:id="rId12"/>
    <p:sldId id="303" r:id="rId13"/>
    <p:sldId id="330" r:id="rId14"/>
    <p:sldId id="309" r:id="rId15"/>
    <p:sldId id="311" r:id="rId16"/>
    <p:sldId id="274" r:id="rId17"/>
    <p:sldId id="275" r:id="rId18"/>
    <p:sldId id="316" r:id="rId19"/>
    <p:sldId id="313" r:id="rId20"/>
    <p:sldId id="312" r:id="rId21"/>
    <p:sldId id="321" r:id="rId22"/>
    <p:sldId id="287" r:id="rId23"/>
    <p:sldId id="322" r:id="rId24"/>
    <p:sldId id="323" r:id="rId25"/>
    <p:sldId id="325" r:id="rId26"/>
    <p:sldId id="326" r:id="rId27"/>
    <p:sldId id="296" r:id="rId28"/>
    <p:sldId id="327" r:id="rId29"/>
  </p:sldIdLst>
  <p:sldSz cx="12192000" cy="6858000"/>
  <p:notesSz cx="6858000" cy="9144000"/>
  <p:defaultText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8E8E8"/>
    <a:srgbClr val="156082"/>
    <a:srgbClr val="FFFF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404" autoAdjust="0"/>
  </p:normalViewPr>
  <p:slideViewPr>
    <p:cSldViewPr snapToGrid="0">
      <p:cViewPr varScale="1">
        <p:scale>
          <a:sx n="59" d="100"/>
          <a:sy n="59" d="100"/>
        </p:scale>
        <p:origin x="84" y="3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663273829565555"/>
          <c:y val="3.6304563226153462E-2"/>
          <c:w val="0.67768395166200335"/>
          <c:h val="0.87543908743171783"/>
        </c:manualLayout>
      </c:layout>
      <c:barChart>
        <c:barDir val="col"/>
        <c:grouping val="percentStacked"/>
        <c:varyColors val="0"/>
        <c:ser>
          <c:idx val="0"/>
          <c:order val="0"/>
          <c:tx>
            <c:strRef>
              <c:f>Sheet1!$B$1</c:f>
              <c:strCache>
                <c:ptCount val="1"/>
                <c:pt idx="0">
                  <c:v>Malaria</c:v>
                </c:pt>
              </c:strCache>
            </c:strRef>
          </c:tx>
          <c:spPr>
            <a:solidFill>
              <a:schemeClr val="accent4"/>
            </a:solidFill>
            <a:ln>
              <a:noFill/>
            </a:ln>
            <a:effectLst/>
          </c:spPr>
          <c:invertIfNegative val="0"/>
          <c:cat>
            <c:strRef>
              <c:f>Sheet1!$A$2</c:f>
              <c:strCache>
                <c:ptCount val="1"/>
                <c:pt idx="0">
                  <c:v>National</c:v>
                </c:pt>
              </c:strCache>
            </c:strRef>
          </c:cat>
          <c:val>
            <c:numRef>
              <c:f>Sheet1!$B$2</c:f>
              <c:numCache>
                <c:formatCode>General</c:formatCode>
                <c:ptCount val="1"/>
                <c:pt idx="0">
                  <c:v>19998.6938195</c:v>
                </c:pt>
              </c:numCache>
            </c:numRef>
          </c:val>
          <c:extLst>
            <c:ext xmlns:c16="http://schemas.microsoft.com/office/drawing/2014/chart" uri="{C3380CC4-5D6E-409C-BE32-E72D297353CC}">
              <c16:uniqueId val="{00000000-C452-4235-B3FB-DABCC5FAE4AA}"/>
            </c:ext>
          </c:extLst>
        </c:ser>
        <c:ser>
          <c:idx val="1"/>
          <c:order val="1"/>
          <c:tx>
            <c:strRef>
              <c:f>Sheet1!$C$1</c:f>
              <c:strCache>
                <c:ptCount val="1"/>
                <c:pt idx="0">
                  <c:v>Diarrheal</c:v>
                </c:pt>
              </c:strCache>
            </c:strRef>
          </c:tx>
          <c:spPr>
            <a:solidFill>
              <a:srgbClr val="92D050"/>
            </a:solidFill>
            <a:ln>
              <a:noFill/>
            </a:ln>
            <a:effectLst/>
          </c:spPr>
          <c:invertIfNegative val="0"/>
          <c:cat>
            <c:strRef>
              <c:f>Sheet1!$A$2</c:f>
              <c:strCache>
                <c:ptCount val="1"/>
                <c:pt idx="0">
                  <c:v>National</c:v>
                </c:pt>
              </c:strCache>
            </c:strRef>
          </c:cat>
          <c:val>
            <c:numRef>
              <c:f>Sheet1!$C$2</c:f>
              <c:numCache>
                <c:formatCode>General</c:formatCode>
                <c:ptCount val="1"/>
                <c:pt idx="0">
                  <c:v>14997.2419522</c:v>
                </c:pt>
              </c:numCache>
            </c:numRef>
          </c:val>
          <c:extLst>
            <c:ext xmlns:c16="http://schemas.microsoft.com/office/drawing/2014/chart" uri="{C3380CC4-5D6E-409C-BE32-E72D297353CC}">
              <c16:uniqueId val="{00000001-C452-4235-B3FB-DABCC5FAE4AA}"/>
            </c:ext>
          </c:extLst>
        </c:ser>
        <c:ser>
          <c:idx val="2"/>
          <c:order val="2"/>
          <c:tx>
            <c:strRef>
              <c:f>Sheet1!$D$1</c:f>
              <c:strCache>
                <c:ptCount val="1"/>
                <c:pt idx="0">
                  <c:v>Lower respiratory</c:v>
                </c:pt>
              </c:strCache>
            </c:strRef>
          </c:tx>
          <c:spPr>
            <a:solidFill>
              <a:schemeClr val="accent3"/>
            </a:solidFill>
            <a:ln>
              <a:noFill/>
            </a:ln>
            <a:effectLst/>
          </c:spPr>
          <c:invertIfNegative val="0"/>
          <c:cat>
            <c:strRef>
              <c:f>Sheet1!$A$2</c:f>
              <c:strCache>
                <c:ptCount val="1"/>
                <c:pt idx="0">
                  <c:v>National</c:v>
                </c:pt>
              </c:strCache>
            </c:strRef>
          </c:cat>
          <c:val>
            <c:numRef>
              <c:f>Sheet1!$D$2</c:f>
              <c:numCache>
                <c:formatCode>General</c:formatCode>
                <c:ptCount val="1"/>
                <c:pt idx="0">
                  <c:v>20030.444955399998</c:v>
                </c:pt>
              </c:numCache>
            </c:numRef>
          </c:val>
          <c:extLst>
            <c:ext xmlns:c16="http://schemas.microsoft.com/office/drawing/2014/chart" uri="{C3380CC4-5D6E-409C-BE32-E72D297353CC}">
              <c16:uniqueId val="{00000002-C452-4235-B3FB-DABCC5FAE4AA}"/>
            </c:ext>
          </c:extLst>
        </c:ser>
        <c:ser>
          <c:idx val="3"/>
          <c:order val="3"/>
          <c:tx>
            <c:strRef>
              <c:f>Sheet1!$E$1</c:f>
              <c:strCache>
                <c:ptCount val="1"/>
                <c:pt idx="0">
                  <c:v>Preterm birth</c:v>
                </c:pt>
              </c:strCache>
            </c:strRef>
          </c:tx>
          <c:spPr>
            <a:solidFill>
              <a:schemeClr val="accent2"/>
            </a:solidFill>
            <a:ln>
              <a:noFill/>
            </a:ln>
            <a:effectLst/>
          </c:spPr>
          <c:invertIfNegative val="0"/>
          <c:cat>
            <c:strRef>
              <c:f>Sheet1!$A$2</c:f>
              <c:strCache>
                <c:ptCount val="1"/>
                <c:pt idx="0">
                  <c:v>National</c:v>
                </c:pt>
              </c:strCache>
            </c:strRef>
          </c:cat>
          <c:val>
            <c:numRef>
              <c:f>Sheet1!$E$2</c:f>
              <c:numCache>
                <c:formatCode>General</c:formatCode>
                <c:ptCount val="1"/>
                <c:pt idx="0">
                  <c:v>12167.0963084</c:v>
                </c:pt>
              </c:numCache>
            </c:numRef>
          </c:val>
          <c:extLst>
            <c:ext xmlns:c16="http://schemas.microsoft.com/office/drawing/2014/chart" uri="{C3380CC4-5D6E-409C-BE32-E72D297353CC}">
              <c16:uniqueId val="{00000003-C452-4235-B3FB-DABCC5FAE4AA}"/>
            </c:ext>
          </c:extLst>
        </c:ser>
        <c:ser>
          <c:idx val="4"/>
          <c:order val="4"/>
          <c:tx>
            <c:strRef>
              <c:f>Sheet1!$F$1</c:f>
              <c:strCache>
                <c:ptCount val="1"/>
                <c:pt idx="0">
                  <c:v>Birth asphyxia</c:v>
                </c:pt>
              </c:strCache>
            </c:strRef>
          </c:tx>
          <c:spPr>
            <a:solidFill>
              <a:schemeClr val="accent5"/>
            </a:solidFill>
            <a:ln>
              <a:noFill/>
            </a:ln>
            <a:effectLst/>
          </c:spPr>
          <c:invertIfNegative val="0"/>
          <c:cat>
            <c:strRef>
              <c:f>Sheet1!$A$2</c:f>
              <c:strCache>
                <c:ptCount val="1"/>
                <c:pt idx="0">
                  <c:v>National</c:v>
                </c:pt>
              </c:strCache>
            </c:strRef>
          </c:cat>
          <c:val>
            <c:numRef>
              <c:f>Sheet1!$F$2</c:f>
              <c:numCache>
                <c:formatCode>General</c:formatCode>
                <c:ptCount val="1"/>
                <c:pt idx="0">
                  <c:v>18333.815495399998</c:v>
                </c:pt>
              </c:numCache>
            </c:numRef>
          </c:val>
          <c:extLst>
            <c:ext xmlns:c16="http://schemas.microsoft.com/office/drawing/2014/chart" uri="{C3380CC4-5D6E-409C-BE32-E72D297353CC}">
              <c16:uniqueId val="{00000004-C452-4235-B3FB-DABCC5FAE4AA}"/>
            </c:ext>
          </c:extLst>
        </c:ser>
        <c:ser>
          <c:idx val="5"/>
          <c:order val="5"/>
          <c:tx>
            <c:strRef>
              <c:f>Sheet1!$G$1</c:f>
              <c:strCache>
                <c:ptCount val="1"/>
                <c:pt idx="0">
                  <c:v>Neonatal infection</c:v>
                </c:pt>
              </c:strCache>
            </c:strRef>
          </c:tx>
          <c:spPr>
            <a:solidFill>
              <a:schemeClr val="accent6"/>
            </a:solidFill>
            <a:ln>
              <a:noFill/>
            </a:ln>
            <a:effectLst/>
          </c:spPr>
          <c:invertIfNegative val="0"/>
          <c:cat>
            <c:strRef>
              <c:f>Sheet1!$A$2</c:f>
              <c:strCache>
                <c:ptCount val="1"/>
                <c:pt idx="0">
                  <c:v>National</c:v>
                </c:pt>
              </c:strCache>
            </c:strRef>
          </c:cat>
          <c:val>
            <c:numRef>
              <c:f>Sheet1!$G$2</c:f>
              <c:numCache>
                <c:formatCode>General</c:formatCode>
                <c:ptCount val="1"/>
                <c:pt idx="0">
                  <c:v>12561.061699</c:v>
                </c:pt>
              </c:numCache>
            </c:numRef>
          </c:val>
          <c:extLst>
            <c:ext xmlns:c16="http://schemas.microsoft.com/office/drawing/2014/chart" uri="{C3380CC4-5D6E-409C-BE32-E72D297353CC}">
              <c16:uniqueId val="{00000005-C452-4235-B3FB-DABCC5FAE4AA}"/>
            </c:ext>
          </c:extLst>
        </c:ser>
        <c:dLbls>
          <c:showLegendKey val="0"/>
          <c:showVal val="0"/>
          <c:showCatName val="0"/>
          <c:showSerName val="0"/>
          <c:showPercent val="0"/>
          <c:showBubbleSize val="0"/>
        </c:dLbls>
        <c:gapWidth val="75"/>
        <c:overlap val="100"/>
        <c:axId val="376530904"/>
        <c:axId val="376531560"/>
      </c:barChart>
      <c:catAx>
        <c:axId val="376530904"/>
        <c:scaling>
          <c:orientation val="minMax"/>
        </c:scaling>
        <c:delete val="0"/>
        <c:axPos val="b"/>
        <c:numFmt formatCode="General" sourceLinked="1"/>
        <c:majorTickMark val="out"/>
        <c:minorTickMark val="none"/>
        <c:tickLblPos val="nextTo"/>
        <c:spPr>
          <a:noFill/>
          <a:ln w="9525" cap="flat" cmpd="sng" algn="ctr">
            <a:solidFill>
              <a:schemeClr val="accent6"/>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376531560"/>
        <c:crosses val="autoZero"/>
        <c:auto val="1"/>
        <c:lblAlgn val="ctr"/>
        <c:lblOffset val="100"/>
        <c:noMultiLvlLbl val="0"/>
      </c:catAx>
      <c:valAx>
        <c:axId val="376531560"/>
        <c:scaling>
          <c:orientation val="minMax"/>
        </c:scaling>
        <c:delete val="0"/>
        <c:axPos val="l"/>
        <c:numFmt formatCode="0%" sourceLinked="1"/>
        <c:majorTickMark val="out"/>
        <c:minorTickMark val="none"/>
        <c:tickLblPos val="nextTo"/>
        <c:spPr>
          <a:noFill/>
          <a:ln>
            <a:solidFill>
              <a:schemeClr val="accent6"/>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376530904"/>
        <c:crosses val="autoZero"/>
        <c:crossBetween val="between"/>
        <c:majorUnit val="0.2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HIV/AIDS</c:v>
                </c:pt>
              </c:strCache>
            </c:strRef>
          </c:tx>
          <c:spPr>
            <a:solidFill>
              <a:schemeClr val="accent4"/>
            </a:solidFill>
            <a:ln>
              <a:noFill/>
            </a:ln>
            <a:effectLst/>
          </c:spPr>
          <c:invertIfNegative val="0"/>
          <c:cat>
            <c:strRef>
              <c:f>Sheet1!$A$2:$A$19</c:f>
              <c:strCache>
                <c:ptCount val="18"/>
                <c:pt idx="0">
                  <c:v>National</c:v>
                </c:pt>
                <c:pt idx="1">
                  <c:v>National (future)</c:v>
                </c:pt>
                <c:pt idx="2">
                  <c:v>Ashanti </c:v>
                </c:pt>
                <c:pt idx="3">
                  <c:v>Brong-Ahafo </c:v>
                </c:pt>
                <c:pt idx="4">
                  <c:v>Central </c:v>
                </c:pt>
                <c:pt idx="5">
                  <c:v>Eastern </c:v>
                </c:pt>
                <c:pt idx="6">
                  <c:v>Greater Accra </c:v>
                </c:pt>
                <c:pt idx="7">
                  <c:v>Northern </c:v>
                </c:pt>
                <c:pt idx="8">
                  <c:v>Upper East </c:v>
                </c:pt>
                <c:pt idx="9">
                  <c:v>Upper West </c:v>
                </c:pt>
                <c:pt idx="10">
                  <c:v>Volta </c:v>
                </c:pt>
                <c:pt idx="11">
                  <c:v>Western </c:v>
                </c:pt>
                <c:pt idx="12">
                  <c:v>Western North </c:v>
                </c:pt>
                <c:pt idx="13">
                  <c:v>Oti </c:v>
                </c:pt>
                <c:pt idx="14">
                  <c:v>Ahafo </c:v>
                </c:pt>
                <c:pt idx="15">
                  <c:v>Bono </c:v>
                </c:pt>
                <c:pt idx="16">
                  <c:v>Bono East </c:v>
                </c:pt>
                <c:pt idx="17">
                  <c:v>Savannah </c:v>
                </c:pt>
              </c:strCache>
            </c:strRef>
          </c:cat>
          <c:val>
            <c:numRef>
              <c:f>Sheet1!$B$2:$B$19</c:f>
              <c:numCache>
                <c:formatCode>General</c:formatCode>
                <c:ptCount val="18"/>
                <c:pt idx="0">
                  <c:v>19998.6938195</c:v>
                </c:pt>
                <c:pt idx="1">
                  <c:v>5601.0905530037817</c:v>
                </c:pt>
                <c:pt idx="2">
                  <c:v>5040.981497703403</c:v>
                </c:pt>
                <c:pt idx="3">
                  <c:v>1988.3871463163423</c:v>
                </c:pt>
                <c:pt idx="4">
                  <c:v>5601.0905530037817</c:v>
                </c:pt>
                <c:pt idx="5">
                  <c:v>812.15813018554843</c:v>
                </c:pt>
                <c:pt idx="6">
                  <c:v>1792.3489769612099</c:v>
                </c:pt>
                <c:pt idx="7">
                  <c:v>3640.7088594524575</c:v>
                </c:pt>
                <c:pt idx="8">
                  <c:v>280.05452765018913</c:v>
                </c:pt>
                <c:pt idx="9">
                  <c:v>128.82508271908696</c:v>
                </c:pt>
                <c:pt idx="10">
                  <c:v>336.06543318022688</c:v>
                </c:pt>
                <c:pt idx="11">
                  <c:v>140.02726382509454</c:v>
                </c:pt>
                <c:pt idx="12">
                  <c:v>238.04634850266075</c:v>
                </c:pt>
                <c:pt idx="13">
                  <c:v>1792.3489769612099</c:v>
                </c:pt>
                <c:pt idx="14">
                  <c:v>3640.7088594524575</c:v>
                </c:pt>
                <c:pt idx="15">
                  <c:v>336.06543318022688</c:v>
                </c:pt>
                <c:pt idx="16">
                  <c:v>140.02726382509454</c:v>
                </c:pt>
                <c:pt idx="17">
                  <c:v>1988.3871463163423</c:v>
                </c:pt>
              </c:numCache>
            </c:numRef>
          </c:val>
          <c:extLst>
            <c:ext xmlns:c16="http://schemas.microsoft.com/office/drawing/2014/chart" uri="{C3380CC4-5D6E-409C-BE32-E72D297353CC}">
              <c16:uniqueId val="{00000000-0AD5-4831-A6C4-64D6026AFC40}"/>
            </c:ext>
          </c:extLst>
        </c:ser>
        <c:ser>
          <c:idx val="1"/>
          <c:order val="1"/>
          <c:tx>
            <c:strRef>
              <c:f>Sheet1!$C$1</c:f>
              <c:strCache>
                <c:ptCount val="1"/>
                <c:pt idx="0">
                  <c:v>Diarrheal</c:v>
                </c:pt>
              </c:strCache>
            </c:strRef>
          </c:tx>
          <c:spPr>
            <a:solidFill>
              <a:srgbClr val="A7BF39"/>
            </a:solidFill>
            <a:ln>
              <a:noFill/>
            </a:ln>
            <a:effectLst/>
          </c:spPr>
          <c:invertIfNegative val="0"/>
          <c:cat>
            <c:strRef>
              <c:f>Sheet1!$A$2:$A$19</c:f>
              <c:strCache>
                <c:ptCount val="18"/>
                <c:pt idx="0">
                  <c:v>National</c:v>
                </c:pt>
                <c:pt idx="1">
                  <c:v>National (future)</c:v>
                </c:pt>
                <c:pt idx="2">
                  <c:v>Ashanti </c:v>
                </c:pt>
                <c:pt idx="3">
                  <c:v>Brong-Ahafo </c:v>
                </c:pt>
                <c:pt idx="4">
                  <c:v>Central </c:v>
                </c:pt>
                <c:pt idx="5">
                  <c:v>Eastern </c:v>
                </c:pt>
                <c:pt idx="6">
                  <c:v>Greater Accra </c:v>
                </c:pt>
                <c:pt idx="7">
                  <c:v>Northern </c:v>
                </c:pt>
                <c:pt idx="8">
                  <c:v>Upper East </c:v>
                </c:pt>
                <c:pt idx="9">
                  <c:v>Upper West </c:v>
                </c:pt>
                <c:pt idx="10">
                  <c:v>Volta </c:v>
                </c:pt>
                <c:pt idx="11">
                  <c:v>Western </c:v>
                </c:pt>
                <c:pt idx="12">
                  <c:v>Western North </c:v>
                </c:pt>
                <c:pt idx="13">
                  <c:v>Oti </c:v>
                </c:pt>
                <c:pt idx="14">
                  <c:v>Ahafo </c:v>
                </c:pt>
                <c:pt idx="15">
                  <c:v>Bono </c:v>
                </c:pt>
                <c:pt idx="16">
                  <c:v>Bono East </c:v>
                </c:pt>
                <c:pt idx="17">
                  <c:v>Savannah </c:v>
                </c:pt>
              </c:strCache>
            </c:strRef>
          </c:cat>
          <c:val>
            <c:numRef>
              <c:f>Sheet1!$C$2:$C$19</c:f>
              <c:numCache>
                <c:formatCode>General</c:formatCode>
                <c:ptCount val="18"/>
                <c:pt idx="0">
                  <c:v>14997.2419522</c:v>
                </c:pt>
                <c:pt idx="1">
                  <c:v>4234.966630268641</c:v>
                </c:pt>
                <c:pt idx="2">
                  <c:v>5618.5177749354662</c:v>
                </c:pt>
                <c:pt idx="3">
                  <c:v>3967.7495335494964</c:v>
                </c:pt>
                <c:pt idx="4">
                  <c:v>4234.966630268641</c:v>
                </c:pt>
                <c:pt idx="5">
                  <c:v>311.97047999897399</c:v>
                </c:pt>
                <c:pt idx="6">
                  <c:v>178.39818899768935</c:v>
                </c:pt>
                <c:pt idx="7">
                  <c:v>177.40155968282122</c:v>
                </c:pt>
                <c:pt idx="8">
                  <c:v>198.91602860351867</c:v>
                </c:pt>
                <c:pt idx="9">
                  <c:v>146.1818062710702</c:v>
                </c:pt>
                <c:pt idx="10">
                  <c:v>72.513521807330605</c:v>
                </c:pt>
                <c:pt idx="11">
                  <c:v>27.444209077356032</c:v>
                </c:pt>
                <c:pt idx="12">
                  <c:v>63.182219007634998</c:v>
                </c:pt>
                <c:pt idx="13">
                  <c:v>178.39818899768935</c:v>
                </c:pt>
                <c:pt idx="14">
                  <c:v>177.40155968282122</c:v>
                </c:pt>
                <c:pt idx="15">
                  <c:v>72.513521807330605</c:v>
                </c:pt>
                <c:pt idx="16">
                  <c:v>27.444209077356032</c:v>
                </c:pt>
                <c:pt idx="17">
                  <c:v>3967.7495335494964</c:v>
                </c:pt>
              </c:numCache>
            </c:numRef>
          </c:val>
          <c:extLst>
            <c:ext xmlns:c16="http://schemas.microsoft.com/office/drawing/2014/chart" uri="{C3380CC4-5D6E-409C-BE32-E72D297353CC}">
              <c16:uniqueId val="{00000001-0AD5-4831-A6C4-64D6026AFC40}"/>
            </c:ext>
          </c:extLst>
        </c:ser>
        <c:ser>
          <c:idx val="2"/>
          <c:order val="2"/>
          <c:tx>
            <c:strRef>
              <c:f>Sheet1!$D$1</c:f>
              <c:strCache>
                <c:ptCount val="1"/>
                <c:pt idx="0">
                  <c:v>Lower respiratory</c:v>
                </c:pt>
              </c:strCache>
            </c:strRef>
          </c:tx>
          <c:spPr>
            <a:solidFill>
              <a:schemeClr val="accent3"/>
            </a:solidFill>
            <a:ln>
              <a:noFill/>
            </a:ln>
            <a:effectLst/>
          </c:spPr>
          <c:invertIfNegative val="0"/>
          <c:cat>
            <c:strRef>
              <c:f>Sheet1!$A$2:$A$19</c:f>
              <c:strCache>
                <c:ptCount val="18"/>
                <c:pt idx="0">
                  <c:v>National</c:v>
                </c:pt>
                <c:pt idx="1">
                  <c:v>National (future)</c:v>
                </c:pt>
                <c:pt idx="2">
                  <c:v>Ashanti </c:v>
                </c:pt>
                <c:pt idx="3">
                  <c:v>Brong-Ahafo </c:v>
                </c:pt>
                <c:pt idx="4">
                  <c:v>Central </c:v>
                </c:pt>
                <c:pt idx="5">
                  <c:v>Eastern </c:v>
                </c:pt>
                <c:pt idx="6">
                  <c:v>Greater Accra </c:v>
                </c:pt>
                <c:pt idx="7">
                  <c:v>Northern </c:v>
                </c:pt>
                <c:pt idx="8">
                  <c:v>Upper East </c:v>
                </c:pt>
                <c:pt idx="9">
                  <c:v>Upper West </c:v>
                </c:pt>
                <c:pt idx="10">
                  <c:v>Volta </c:v>
                </c:pt>
                <c:pt idx="11">
                  <c:v>Western </c:v>
                </c:pt>
                <c:pt idx="12">
                  <c:v>Western North </c:v>
                </c:pt>
                <c:pt idx="13">
                  <c:v>Oti </c:v>
                </c:pt>
                <c:pt idx="14">
                  <c:v>Ahafo </c:v>
                </c:pt>
                <c:pt idx="15">
                  <c:v>Bono </c:v>
                </c:pt>
                <c:pt idx="16">
                  <c:v>Bono East </c:v>
                </c:pt>
                <c:pt idx="17">
                  <c:v>Savannah </c:v>
                </c:pt>
              </c:strCache>
            </c:strRef>
          </c:cat>
          <c:val>
            <c:numRef>
              <c:f>Sheet1!$D$2:$D$19</c:f>
              <c:numCache>
                <c:formatCode>General</c:formatCode>
                <c:ptCount val="18"/>
                <c:pt idx="0">
                  <c:v>20030.444955399998</c:v>
                </c:pt>
                <c:pt idx="1">
                  <c:v>5415.3510470383835</c:v>
                </c:pt>
                <c:pt idx="2">
                  <c:v>9490.460405495849</c:v>
                </c:pt>
                <c:pt idx="3">
                  <c:v>4064.6889443084006</c:v>
                </c:pt>
                <c:pt idx="4">
                  <c:v>5415.3510470383835</c:v>
                </c:pt>
                <c:pt idx="5">
                  <c:v>290.76650251253318</c:v>
                </c:pt>
                <c:pt idx="6">
                  <c:v>235.46192461570351</c:v>
                </c:pt>
                <c:pt idx="7">
                  <c:v>145.90975082310428</c:v>
                </c:pt>
                <c:pt idx="8">
                  <c:v>198.62295852345002</c:v>
                </c:pt>
                <c:pt idx="9">
                  <c:v>83.196275759638766</c:v>
                </c:pt>
                <c:pt idx="10">
                  <c:v>48.693438454064093</c:v>
                </c:pt>
                <c:pt idx="11">
                  <c:v>5.6229443052683923</c:v>
                </c:pt>
                <c:pt idx="12">
                  <c:v>51.67076356361089</c:v>
                </c:pt>
                <c:pt idx="13">
                  <c:v>235.46192461570351</c:v>
                </c:pt>
                <c:pt idx="14">
                  <c:v>145.90975082310428</c:v>
                </c:pt>
                <c:pt idx="15">
                  <c:v>48.693438454064093</c:v>
                </c:pt>
                <c:pt idx="16">
                  <c:v>5.6229443052683923</c:v>
                </c:pt>
                <c:pt idx="17">
                  <c:v>4064.6889443084006</c:v>
                </c:pt>
              </c:numCache>
            </c:numRef>
          </c:val>
          <c:extLst>
            <c:ext xmlns:c16="http://schemas.microsoft.com/office/drawing/2014/chart" uri="{C3380CC4-5D6E-409C-BE32-E72D297353CC}">
              <c16:uniqueId val="{00000002-0AD5-4831-A6C4-64D6026AFC40}"/>
            </c:ext>
          </c:extLst>
        </c:ser>
        <c:ser>
          <c:idx val="3"/>
          <c:order val="3"/>
          <c:tx>
            <c:strRef>
              <c:f>Sheet1!$E$1</c:f>
              <c:strCache>
                <c:ptCount val="1"/>
                <c:pt idx="0">
                  <c:v>Preterm birth</c:v>
                </c:pt>
              </c:strCache>
            </c:strRef>
          </c:tx>
          <c:spPr>
            <a:solidFill>
              <a:schemeClr val="accent2"/>
            </a:solidFill>
            <a:ln>
              <a:noFill/>
            </a:ln>
            <a:effectLst/>
          </c:spPr>
          <c:invertIfNegative val="0"/>
          <c:cat>
            <c:strRef>
              <c:f>Sheet1!$A$2:$A$19</c:f>
              <c:strCache>
                <c:ptCount val="18"/>
                <c:pt idx="0">
                  <c:v>National</c:v>
                </c:pt>
                <c:pt idx="1">
                  <c:v>National (future)</c:v>
                </c:pt>
                <c:pt idx="2">
                  <c:v>Ashanti </c:v>
                </c:pt>
                <c:pt idx="3">
                  <c:v>Brong-Ahafo </c:v>
                </c:pt>
                <c:pt idx="4">
                  <c:v>Central </c:v>
                </c:pt>
                <c:pt idx="5">
                  <c:v>Eastern </c:v>
                </c:pt>
                <c:pt idx="6">
                  <c:v>Greater Accra </c:v>
                </c:pt>
                <c:pt idx="7">
                  <c:v>Northern </c:v>
                </c:pt>
                <c:pt idx="8">
                  <c:v>Upper East </c:v>
                </c:pt>
                <c:pt idx="9">
                  <c:v>Upper West </c:v>
                </c:pt>
                <c:pt idx="10">
                  <c:v>Volta </c:v>
                </c:pt>
                <c:pt idx="11">
                  <c:v>Western </c:v>
                </c:pt>
                <c:pt idx="12">
                  <c:v>Western North </c:v>
                </c:pt>
                <c:pt idx="13">
                  <c:v>Oti </c:v>
                </c:pt>
                <c:pt idx="14">
                  <c:v>Ahafo </c:v>
                </c:pt>
                <c:pt idx="15">
                  <c:v>Bono </c:v>
                </c:pt>
                <c:pt idx="16">
                  <c:v>Bono East </c:v>
                </c:pt>
                <c:pt idx="17">
                  <c:v>Savannah </c:v>
                </c:pt>
              </c:strCache>
            </c:strRef>
          </c:cat>
          <c:val>
            <c:numRef>
              <c:f>Sheet1!$E$2:$E$19</c:f>
              <c:numCache>
                <c:formatCode>General</c:formatCode>
                <c:ptCount val="18"/>
                <c:pt idx="0">
                  <c:v>12167.0963084</c:v>
                </c:pt>
                <c:pt idx="1">
                  <c:v>2721.3925161659067</c:v>
                </c:pt>
                <c:pt idx="2">
                  <c:v>4723.9394132506295</c:v>
                </c:pt>
                <c:pt idx="3">
                  <c:v>2382.1166664578186</c:v>
                </c:pt>
                <c:pt idx="4">
                  <c:v>2721.3925161659067</c:v>
                </c:pt>
                <c:pt idx="5">
                  <c:v>1339.7540108437447</c:v>
                </c:pt>
                <c:pt idx="6">
                  <c:v>418.20392037051261</c:v>
                </c:pt>
                <c:pt idx="7">
                  <c:v>73.060658079650267</c:v>
                </c:pt>
                <c:pt idx="8">
                  <c:v>285.9997327843937</c:v>
                </c:pt>
                <c:pt idx="9">
                  <c:v>114.19744142870115</c:v>
                </c:pt>
                <c:pt idx="10">
                  <c:v>37.169524814160823</c:v>
                </c:pt>
                <c:pt idx="11">
                  <c:v>32.693388209731864</c:v>
                </c:pt>
                <c:pt idx="12">
                  <c:v>38.569035994751715</c:v>
                </c:pt>
                <c:pt idx="13">
                  <c:v>418.20392037051261</c:v>
                </c:pt>
                <c:pt idx="14">
                  <c:v>73.060658079650267</c:v>
                </c:pt>
                <c:pt idx="15">
                  <c:v>37.169524814160823</c:v>
                </c:pt>
                <c:pt idx="16">
                  <c:v>32.693388209731864</c:v>
                </c:pt>
                <c:pt idx="17">
                  <c:v>2382.1166664578186</c:v>
                </c:pt>
              </c:numCache>
            </c:numRef>
          </c:val>
          <c:extLst>
            <c:ext xmlns:c16="http://schemas.microsoft.com/office/drawing/2014/chart" uri="{C3380CC4-5D6E-409C-BE32-E72D297353CC}">
              <c16:uniqueId val="{00000003-0AD5-4831-A6C4-64D6026AFC40}"/>
            </c:ext>
          </c:extLst>
        </c:ser>
        <c:ser>
          <c:idx val="4"/>
          <c:order val="4"/>
          <c:tx>
            <c:strRef>
              <c:f>Sheet1!$F$1</c:f>
              <c:strCache>
                <c:ptCount val="1"/>
                <c:pt idx="0">
                  <c:v>Birth asphyxia</c:v>
                </c:pt>
              </c:strCache>
            </c:strRef>
          </c:tx>
          <c:spPr>
            <a:solidFill>
              <a:schemeClr val="accent5"/>
            </a:solidFill>
            <a:ln>
              <a:noFill/>
            </a:ln>
            <a:effectLst/>
          </c:spPr>
          <c:invertIfNegative val="0"/>
          <c:cat>
            <c:strRef>
              <c:f>Sheet1!$A$2:$A$19</c:f>
              <c:strCache>
                <c:ptCount val="18"/>
                <c:pt idx="0">
                  <c:v>National</c:v>
                </c:pt>
                <c:pt idx="1">
                  <c:v>National (future)</c:v>
                </c:pt>
                <c:pt idx="2">
                  <c:v>Ashanti </c:v>
                </c:pt>
                <c:pt idx="3">
                  <c:v>Brong-Ahafo </c:v>
                </c:pt>
                <c:pt idx="4">
                  <c:v>Central </c:v>
                </c:pt>
                <c:pt idx="5">
                  <c:v>Eastern </c:v>
                </c:pt>
                <c:pt idx="6">
                  <c:v>Greater Accra </c:v>
                </c:pt>
                <c:pt idx="7">
                  <c:v>Northern </c:v>
                </c:pt>
                <c:pt idx="8">
                  <c:v>Upper East </c:v>
                </c:pt>
                <c:pt idx="9">
                  <c:v>Upper West </c:v>
                </c:pt>
                <c:pt idx="10">
                  <c:v>Volta </c:v>
                </c:pt>
                <c:pt idx="11">
                  <c:v>Western </c:v>
                </c:pt>
                <c:pt idx="12">
                  <c:v>Western North </c:v>
                </c:pt>
                <c:pt idx="13">
                  <c:v>Oti </c:v>
                </c:pt>
                <c:pt idx="14">
                  <c:v>Ahafo </c:v>
                </c:pt>
                <c:pt idx="15">
                  <c:v>Bono </c:v>
                </c:pt>
                <c:pt idx="16">
                  <c:v>Bono East </c:v>
                </c:pt>
                <c:pt idx="17">
                  <c:v>Savannah </c:v>
                </c:pt>
              </c:strCache>
            </c:strRef>
          </c:cat>
          <c:val>
            <c:numRef>
              <c:f>Sheet1!$F$2:$F$19</c:f>
              <c:numCache>
                <c:formatCode>General</c:formatCode>
                <c:ptCount val="18"/>
                <c:pt idx="0">
                  <c:v>18333.815495399998</c:v>
                </c:pt>
                <c:pt idx="1">
                  <c:v>4100.6914893492103</c:v>
                </c:pt>
                <c:pt idx="2">
                  <c:v>7118.2007127035113</c:v>
                </c:pt>
                <c:pt idx="3">
                  <c:v>3589.4585153569869</c:v>
                </c:pt>
                <c:pt idx="4">
                  <c:v>4100.6914893492103</c:v>
                </c:pt>
                <c:pt idx="5">
                  <c:v>2018.7892181862251</c:v>
                </c:pt>
                <c:pt idx="6">
                  <c:v>630.1646112747992</c:v>
                </c:pt>
                <c:pt idx="7">
                  <c:v>110.09041033726785</c:v>
                </c:pt>
                <c:pt idx="8">
                  <c:v>430.95461724772878</c:v>
                </c:pt>
                <c:pt idx="9">
                  <c:v>172.07678546565867</c:v>
                </c:pt>
                <c:pt idx="10">
                  <c:v>56.008368202366086</c:v>
                </c:pt>
                <c:pt idx="11">
                  <c:v>49.263565616957898</c:v>
                </c:pt>
                <c:pt idx="12">
                  <c:v>58.117201659284532</c:v>
                </c:pt>
                <c:pt idx="13">
                  <c:v>630.1646112747992</c:v>
                </c:pt>
                <c:pt idx="14">
                  <c:v>110.09041033726785</c:v>
                </c:pt>
                <c:pt idx="15">
                  <c:v>56.008368202366086</c:v>
                </c:pt>
                <c:pt idx="16">
                  <c:v>49.263565616957898</c:v>
                </c:pt>
                <c:pt idx="17">
                  <c:v>3589.4585153569869</c:v>
                </c:pt>
              </c:numCache>
            </c:numRef>
          </c:val>
          <c:extLst>
            <c:ext xmlns:c16="http://schemas.microsoft.com/office/drawing/2014/chart" uri="{C3380CC4-5D6E-409C-BE32-E72D297353CC}">
              <c16:uniqueId val="{00000004-0AD5-4831-A6C4-64D6026AFC40}"/>
            </c:ext>
          </c:extLst>
        </c:ser>
        <c:ser>
          <c:idx val="5"/>
          <c:order val="5"/>
          <c:tx>
            <c:strRef>
              <c:f>Sheet1!$G$1</c:f>
              <c:strCache>
                <c:ptCount val="1"/>
                <c:pt idx="0">
                  <c:v>Neonatal infection</c:v>
                </c:pt>
              </c:strCache>
            </c:strRef>
          </c:tx>
          <c:spPr>
            <a:solidFill>
              <a:schemeClr val="accent6"/>
            </a:solidFill>
            <a:ln>
              <a:noFill/>
            </a:ln>
            <a:effectLst/>
          </c:spPr>
          <c:invertIfNegative val="0"/>
          <c:cat>
            <c:strRef>
              <c:f>Sheet1!$A$2:$A$19</c:f>
              <c:strCache>
                <c:ptCount val="18"/>
                <c:pt idx="0">
                  <c:v>National</c:v>
                </c:pt>
                <c:pt idx="1">
                  <c:v>National (future)</c:v>
                </c:pt>
                <c:pt idx="2">
                  <c:v>Ashanti </c:v>
                </c:pt>
                <c:pt idx="3">
                  <c:v>Brong-Ahafo </c:v>
                </c:pt>
                <c:pt idx="4">
                  <c:v>Central </c:v>
                </c:pt>
                <c:pt idx="5">
                  <c:v>Eastern </c:v>
                </c:pt>
                <c:pt idx="6">
                  <c:v>Greater Accra </c:v>
                </c:pt>
                <c:pt idx="7">
                  <c:v>Northern </c:v>
                </c:pt>
                <c:pt idx="8">
                  <c:v>Upper East </c:v>
                </c:pt>
                <c:pt idx="9">
                  <c:v>Upper West </c:v>
                </c:pt>
                <c:pt idx="10">
                  <c:v>Volta </c:v>
                </c:pt>
                <c:pt idx="11">
                  <c:v>Western </c:v>
                </c:pt>
                <c:pt idx="12">
                  <c:v>Western North </c:v>
                </c:pt>
                <c:pt idx="13">
                  <c:v>Oti </c:v>
                </c:pt>
                <c:pt idx="14">
                  <c:v>Ahafo </c:v>
                </c:pt>
                <c:pt idx="15">
                  <c:v>Bono </c:v>
                </c:pt>
                <c:pt idx="16">
                  <c:v>Bono East </c:v>
                </c:pt>
                <c:pt idx="17">
                  <c:v>Savannah </c:v>
                </c:pt>
              </c:strCache>
            </c:strRef>
          </c:cat>
          <c:val>
            <c:numRef>
              <c:f>Sheet1!$G$2:$G$19</c:f>
              <c:numCache>
                <c:formatCode>General</c:formatCode>
                <c:ptCount val="18"/>
                <c:pt idx="0">
                  <c:v>12561.061699</c:v>
                </c:pt>
                <c:pt idx="1">
                  <c:v>2809.5100454787157</c:v>
                </c:pt>
                <c:pt idx="2">
                  <c:v>4876.8985572353076</c:v>
                </c:pt>
                <c:pt idx="3">
                  <c:v>2459.2485884191756</c:v>
                </c:pt>
                <c:pt idx="4">
                  <c:v>2809.5100454787157</c:v>
                </c:pt>
                <c:pt idx="5">
                  <c:v>1383.1346744640016</c:v>
                </c:pt>
                <c:pt idx="6">
                  <c:v>431.74518499627817</c:v>
                </c:pt>
                <c:pt idx="7">
                  <c:v>75.426331036308838</c:v>
                </c:pt>
                <c:pt idx="8">
                  <c:v>295.26028218598844</c:v>
                </c:pt>
                <c:pt idx="9">
                  <c:v>117.89510589009925</c:v>
                </c:pt>
                <c:pt idx="10">
                  <c:v>38.373058179119688</c:v>
                </c:pt>
                <c:pt idx="11">
                  <c:v>33.751986179996322</c:v>
                </c:pt>
                <c:pt idx="12">
                  <c:v>39.81788493500769</c:v>
                </c:pt>
                <c:pt idx="13">
                  <c:v>431.74518499627817</c:v>
                </c:pt>
                <c:pt idx="14">
                  <c:v>75.426331036308838</c:v>
                </c:pt>
                <c:pt idx="15">
                  <c:v>38.373058179119688</c:v>
                </c:pt>
                <c:pt idx="16">
                  <c:v>33.751986179996322</c:v>
                </c:pt>
                <c:pt idx="17">
                  <c:v>2459.2485884191756</c:v>
                </c:pt>
              </c:numCache>
            </c:numRef>
          </c:val>
          <c:extLst>
            <c:ext xmlns:c16="http://schemas.microsoft.com/office/drawing/2014/chart" uri="{C3380CC4-5D6E-409C-BE32-E72D297353CC}">
              <c16:uniqueId val="{00000005-0AD5-4831-A6C4-64D6026AFC40}"/>
            </c:ext>
          </c:extLst>
        </c:ser>
        <c:dLbls>
          <c:showLegendKey val="0"/>
          <c:showVal val="0"/>
          <c:showCatName val="0"/>
          <c:showSerName val="0"/>
          <c:showPercent val="0"/>
          <c:showBubbleSize val="0"/>
        </c:dLbls>
        <c:gapWidth val="50"/>
        <c:overlap val="100"/>
        <c:axId val="376530904"/>
        <c:axId val="376531560"/>
      </c:barChart>
      <c:catAx>
        <c:axId val="376530904"/>
        <c:scaling>
          <c:orientation val="minMax"/>
        </c:scaling>
        <c:delete val="0"/>
        <c:axPos val="b"/>
        <c:numFmt formatCode="General" sourceLinked="1"/>
        <c:majorTickMark val="out"/>
        <c:minorTickMark val="none"/>
        <c:tickLblPos val="nextTo"/>
        <c:spPr>
          <a:noFill/>
          <a:ln w="9525" cap="flat" cmpd="sng" algn="ctr">
            <a:solidFill>
              <a:schemeClr val="accent6"/>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376531560"/>
        <c:crosses val="autoZero"/>
        <c:auto val="1"/>
        <c:lblAlgn val="ctr"/>
        <c:lblOffset val="100"/>
        <c:noMultiLvlLbl val="0"/>
      </c:catAx>
      <c:valAx>
        <c:axId val="376531560"/>
        <c:scaling>
          <c:orientation val="minMax"/>
        </c:scaling>
        <c:delete val="1"/>
        <c:axPos val="l"/>
        <c:numFmt formatCode="0%" sourceLinked="1"/>
        <c:majorTickMark val="out"/>
        <c:minorTickMark val="none"/>
        <c:tickLblPos val="nextTo"/>
        <c:crossAx val="376530904"/>
        <c:crosses val="autoZero"/>
        <c:crossBetween val="between"/>
        <c:majorUnit val="0.2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BA4D35-A5FF-4196-B21B-67C9DB33038F}" type="doc">
      <dgm:prSet loTypeId="urn:microsoft.com/office/officeart/2018/5/layout/CenteredIconLabelDescriptionList" loCatId="icon" qsTypeId="urn:microsoft.com/office/officeart/2005/8/quickstyle/simple1" qsCatId="simple" csTypeId="urn:microsoft.com/office/officeart/2005/8/colors/accent1_2" csCatId="accent1" phldr="1"/>
      <dgm:spPr/>
      <dgm:t>
        <a:bodyPr/>
        <a:lstStyle/>
        <a:p>
          <a:endParaRPr lang="en-US"/>
        </a:p>
      </dgm:t>
    </dgm:pt>
    <dgm:pt modelId="{C504AE00-31B6-486E-AE81-C22FEB74052A}">
      <dgm:prSet/>
      <dgm:spPr/>
      <dgm:t>
        <a:bodyPr/>
        <a:lstStyle/>
        <a:p>
          <a:pPr>
            <a:lnSpc>
              <a:spcPct val="100000"/>
            </a:lnSpc>
            <a:defRPr b="1"/>
          </a:pPr>
          <a:r>
            <a:rPr lang="en-US" dirty="0"/>
            <a:t>Operational Risk</a:t>
          </a:r>
        </a:p>
      </dgm:t>
    </dgm:pt>
    <dgm:pt modelId="{A3A8690B-BF0B-4E7E-83C0-24FA8E174D0B}" type="parTrans" cxnId="{62235464-C8AE-4626-A0F8-14278A968CFC}">
      <dgm:prSet/>
      <dgm:spPr/>
      <dgm:t>
        <a:bodyPr/>
        <a:lstStyle/>
        <a:p>
          <a:endParaRPr lang="en-US"/>
        </a:p>
      </dgm:t>
    </dgm:pt>
    <dgm:pt modelId="{2979EB4E-4C10-43C9-AA1D-FC1C8E758A9F}" type="sibTrans" cxnId="{62235464-C8AE-4626-A0F8-14278A968CFC}">
      <dgm:prSet/>
      <dgm:spPr/>
      <dgm:t>
        <a:bodyPr/>
        <a:lstStyle/>
        <a:p>
          <a:endParaRPr lang="en-US"/>
        </a:p>
      </dgm:t>
    </dgm:pt>
    <dgm:pt modelId="{12AA5E39-3E15-4414-9E6F-4AFC0B6136BC}">
      <dgm:prSet/>
      <dgm:spPr/>
      <dgm:t>
        <a:bodyPr/>
        <a:lstStyle/>
        <a:p>
          <a:pPr>
            <a:lnSpc>
              <a:spcPct val="100000"/>
            </a:lnSpc>
          </a:pPr>
          <a:r>
            <a:rPr lang="en-US"/>
            <a:t>Mitigation strategy:</a:t>
          </a:r>
        </a:p>
      </dgm:t>
    </dgm:pt>
    <dgm:pt modelId="{C9814548-A6E2-49DF-B733-5421F33C7C2F}" type="parTrans" cxnId="{D1A5E11A-4BC3-45EC-BB01-19D7FB016113}">
      <dgm:prSet/>
      <dgm:spPr/>
      <dgm:t>
        <a:bodyPr/>
        <a:lstStyle/>
        <a:p>
          <a:endParaRPr lang="en-US"/>
        </a:p>
      </dgm:t>
    </dgm:pt>
    <dgm:pt modelId="{112CB0FC-A25F-4ADE-8A4F-2F0A9253F72C}" type="sibTrans" cxnId="{D1A5E11A-4BC3-45EC-BB01-19D7FB016113}">
      <dgm:prSet/>
      <dgm:spPr/>
      <dgm:t>
        <a:bodyPr/>
        <a:lstStyle/>
        <a:p>
          <a:endParaRPr lang="en-US"/>
        </a:p>
      </dgm:t>
    </dgm:pt>
    <dgm:pt modelId="{EFB3389B-DF9C-42BA-9842-F0F33EF20D77}">
      <dgm:prSet/>
      <dgm:spPr/>
      <dgm:t>
        <a:bodyPr/>
        <a:lstStyle/>
        <a:p>
          <a:pPr>
            <a:lnSpc>
              <a:spcPct val="100000"/>
            </a:lnSpc>
            <a:defRPr b="1"/>
          </a:pPr>
          <a:r>
            <a:rPr lang="en-US" dirty="0"/>
            <a:t>Technical Risk</a:t>
          </a:r>
        </a:p>
      </dgm:t>
    </dgm:pt>
    <dgm:pt modelId="{45D30CF4-052F-4450-9B47-5FD74BE931D0}" type="parTrans" cxnId="{06CE5731-1E11-41B6-868D-D207C28065D5}">
      <dgm:prSet/>
      <dgm:spPr/>
      <dgm:t>
        <a:bodyPr/>
        <a:lstStyle/>
        <a:p>
          <a:endParaRPr lang="en-US"/>
        </a:p>
      </dgm:t>
    </dgm:pt>
    <dgm:pt modelId="{EEC9C410-7B39-450C-B531-C9AA4FD29FA0}" type="sibTrans" cxnId="{06CE5731-1E11-41B6-868D-D207C28065D5}">
      <dgm:prSet/>
      <dgm:spPr/>
      <dgm:t>
        <a:bodyPr/>
        <a:lstStyle/>
        <a:p>
          <a:endParaRPr lang="en-US"/>
        </a:p>
      </dgm:t>
    </dgm:pt>
    <dgm:pt modelId="{0EE69FC8-603B-4DFE-A893-CEB7AB88237F}">
      <dgm:prSet/>
      <dgm:spPr/>
      <dgm:t>
        <a:bodyPr/>
        <a:lstStyle/>
        <a:p>
          <a:pPr>
            <a:lnSpc>
              <a:spcPct val="100000"/>
            </a:lnSpc>
          </a:pPr>
          <a:r>
            <a:rPr lang="en-US"/>
            <a:t>Mitigation strategy:</a:t>
          </a:r>
        </a:p>
      </dgm:t>
    </dgm:pt>
    <dgm:pt modelId="{0E6F2678-4F59-4863-BE59-40EEBB7C0EE9}" type="parTrans" cxnId="{2504A6A1-0585-4DBD-B5C0-1EE75B88CCB9}">
      <dgm:prSet/>
      <dgm:spPr/>
      <dgm:t>
        <a:bodyPr/>
        <a:lstStyle/>
        <a:p>
          <a:endParaRPr lang="en-US"/>
        </a:p>
      </dgm:t>
    </dgm:pt>
    <dgm:pt modelId="{E5B8DACD-0F82-4A58-A1B9-9A10A78AB49F}" type="sibTrans" cxnId="{2504A6A1-0585-4DBD-B5C0-1EE75B88CCB9}">
      <dgm:prSet/>
      <dgm:spPr/>
      <dgm:t>
        <a:bodyPr/>
        <a:lstStyle/>
        <a:p>
          <a:endParaRPr lang="en-US"/>
        </a:p>
      </dgm:t>
    </dgm:pt>
    <dgm:pt modelId="{56621D0F-C7F2-470C-B07B-82D24962F07C}">
      <dgm:prSet/>
      <dgm:spPr/>
      <dgm:t>
        <a:bodyPr/>
        <a:lstStyle/>
        <a:p>
          <a:pPr>
            <a:lnSpc>
              <a:spcPct val="100000"/>
            </a:lnSpc>
            <a:defRPr b="1"/>
          </a:pPr>
          <a:r>
            <a:rPr lang="en-US" dirty="0"/>
            <a:t>Financial Risk</a:t>
          </a:r>
        </a:p>
      </dgm:t>
    </dgm:pt>
    <dgm:pt modelId="{BCE59192-F1DC-45AA-AC85-CAB900792C09}" type="parTrans" cxnId="{9EA54F61-18FF-471C-AE5D-DF4267003FE3}">
      <dgm:prSet/>
      <dgm:spPr/>
      <dgm:t>
        <a:bodyPr/>
        <a:lstStyle/>
        <a:p>
          <a:endParaRPr lang="en-US"/>
        </a:p>
      </dgm:t>
    </dgm:pt>
    <dgm:pt modelId="{927FE262-AC0E-481A-865A-D602F3D700A4}" type="sibTrans" cxnId="{9EA54F61-18FF-471C-AE5D-DF4267003FE3}">
      <dgm:prSet/>
      <dgm:spPr/>
      <dgm:t>
        <a:bodyPr/>
        <a:lstStyle/>
        <a:p>
          <a:endParaRPr lang="en-US"/>
        </a:p>
      </dgm:t>
    </dgm:pt>
    <dgm:pt modelId="{09C93E7B-A2A7-4DE8-9142-11D6C46A946B}">
      <dgm:prSet/>
      <dgm:spPr/>
      <dgm:t>
        <a:bodyPr/>
        <a:lstStyle/>
        <a:p>
          <a:pPr>
            <a:lnSpc>
              <a:spcPct val="100000"/>
            </a:lnSpc>
          </a:pPr>
          <a:r>
            <a:rPr lang="en-US"/>
            <a:t>Mitigation strategy:</a:t>
          </a:r>
        </a:p>
      </dgm:t>
    </dgm:pt>
    <dgm:pt modelId="{351868A8-8CD2-4514-804E-C43600C8F8E0}" type="parTrans" cxnId="{25607689-20E2-429F-9ADE-A2D8D660DE2C}">
      <dgm:prSet/>
      <dgm:spPr/>
      <dgm:t>
        <a:bodyPr/>
        <a:lstStyle/>
        <a:p>
          <a:endParaRPr lang="en-US"/>
        </a:p>
      </dgm:t>
    </dgm:pt>
    <dgm:pt modelId="{7CDEFC03-46A7-43CB-8560-F17A1F0415A7}" type="sibTrans" cxnId="{25607689-20E2-429F-9ADE-A2D8D660DE2C}">
      <dgm:prSet/>
      <dgm:spPr/>
      <dgm:t>
        <a:bodyPr/>
        <a:lstStyle/>
        <a:p>
          <a:endParaRPr lang="en-US"/>
        </a:p>
      </dgm:t>
    </dgm:pt>
    <dgm:pt modelId="{C25528A9-B118-4104-86FC-2F6276E3CA4D}" type="pres">
      <dgm:prSet presAssocID="{D1BA4D35-A5FF-4196-B21B-67C9DB33038F}" presName="root" presStyleCnt="0">
        <dgm:presLayoutVars>
          <dgm:dir/>
          <dgm:resizeHandles val="exact"/>
        </dgm:presLayoutVars>
      </dgm:prSet>
      <dgm:spPr/>
    </dgm:pt>
    <dgm:pt modelId="{3286EDAC-5521-4164-9B75-0360D5EC57C7}" type="pres">
      <dgm:prSet presAssocID="{C504AE00-31B6-486E-AE81-C22FEB74052A}" presName="compNode" presStyleCnt="0"/>
      <dgm:spPr/>
    </dgm:pt>
    <dgm:pt modelId="{C33A90D7-E1F4-453F-BA1B-042AA1DF3668}" type="pres">
      <dgm:prSet presAssocID="{C504AE00-31B6-486E-AE81-C22FEB74052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Gears"/>
        </a:ext>
      </dgm:extLst>
    </dgm:pt>
    <dgm:pt modelId="{3F6C1CC0-C1A3-4AE4-AF70-EE3688D084BB}" type="pres">
      <dgm:prSet presAssocID="{C504AE00-31B6-486E-AE81-C22FEB74052A}" presName="iconSpace" presStyleCnt="0"/>
      <dgm:spPr/>
    </dgm:pt>
    <dgm:pt modelId="{FA2DEBE5-4195-434C-BE67-1AF6F6055097}" type="pres">
      <dgm:prSet presAssocID="{C504AE00-31B6-486E-AE81-C22FEB74052A}" presName="parTx" presStyleLbl="revTx" presStyleIdx="0" presStyleCnt="6">
        <dgm:presLayoutVars>
          <dgm:chMax val="0"/>
          <dgm:chPref val="0"/>
        </dgm:presLayoutVars>
      </dgm:prSet>
      <dgm:spPr/>
    </dgm:pt>
    <dgm:pt modelId="{675B5F90-E0C7-4217-9511-6322AA1C3DA5}" type="pres">
      <dgm:prSet presAssocID="{C504AE00-31B6-486E-AE81-C22FEB74052A}" presName="txSpace" presStyleCnt="0"/>
      <dgm:spPr/>
    </dgm:pt>
    <dgm:pt modelId="{DF92D801-9054-4D24-84C4-20693B82D2A6}" type="pres">
      <dgm:prSet presAssocID="{C504AE00-31B6-486E-AE81-C22FEB74052A}" presName="desTx" presStyleLbl="revTx" presStyleIdx="1" presStyleCnt="6">
        <dgm:presLayoutVars/>
      </dgm:prSet>
      <dgm:spPr/>
    </dgm:pt>
    <dgm:pt modelId="{CEB4B4AD-AF2D-439F-BF00-DC03660B7ED1}" type="pres">
      <dgm:prSet presAssocID="{2979EB4E-4C10-43C9-AA1D-FC1C8E758A9F}" presName="sibTrans" presStyleCnt="0"/>
      <dgm:spPr/>
    </dgm:pt>
    <dgm:pt modelId="{1F2C540C-12F8-4C5F-A06D-926D3A7977D5}" type="pres">
      <dgm:prSet presAssocID="{EFB3389B-DF9C-42BA-9842-F0F33EF20D77}" presName="compNode" presStyleCnt="0"/>
      <dgm:spPr/>
    </dgm:pt>
    <dgm:pt modelId="{91FED5C9-057E-4F59-AEC8-6F06C5E59110}" type="pres">
      <dgm:prSet presAssocID="{EFB3389B-DF9C-42BA-9842-F0F33EF20D7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Warning"/>
        </a:ext>
      </dgm:extLst>
    </dgm:pt>
    <dgm:pt modelId="{F44A8492-B7EA-4E3C-A7F6-E71F0E31178F}" type="pres">
      <dgm:prSet presAssocID="{EFB3389B-DF9C-42BA-9842-F0F33EF20D77}" presName="iconSpace" presStyleCnt="0"/>
      <dgm:spPr/>
    </dgm:pt>
    <dgm:pt modelId="{2D9AFC06-B179-445D-913C-253E05FC8425}" type="pres">
      <dgm:prSet presAssocID="{EFB3389B-DF9C-42BA-9842-F0F33EF20D77}" presName="parTx" presStyleLbl="revTx" presStyleIdx="2" presStyleCnt="6">
        <dgm:presLayoutVars>
          <dgm:chMax val="0"/>
          <dgm:chPref val="0"/>
        </dgm:presLayoutVars>
      </dgm:prSet>
      <dgm:spPr/>
    </dgm:pt>
    <dgm:pt modelId="{5571E84A-82D1-498F-93C9-82A9A5BF5520}" type="pres">
      <dgm:prSet presAssocID="{EFB3389B-DF9C-42BA-9842-F0F33EF20D77}" presName="txSpace" presStyleCnt="0"/>
      <dgm:spPr/>
    </dgm:pt>
    <dgm:pt modelId="{2513390A-BD71-417F-9EA3-11CAA1272141}" type="pres">
      <dgm:prSet presAssocID="{EFB3389B-DF9C-42BA-9842-F0F33EF20D77}" presName="desTx" presStyleLbl="revTx" presStyleIdx="3" presStyleCnt="6">
        <dgm:presLayoutVars/>
      </dgm:prSet>
      <dgm:spPr/>
    </dgm:pt>
    <dgm:pt modelId="{518BAD9B-F883-490E-B633-4D2234243F22}" type="pres">
      <dgm:prSet presAssocID="{EEC9C410-7B39-450C-B531-C9AA4FD29FA0}" presName="sibTrans" presStyleCnt="0"/>
      <dgm:spPr/>
    </dgm:pt>
    <dgm:pt modelId="{EB76F90C-9376-4FA1-BCD7-700F9D2191CC}" type="pres">
      <dgm:prSet presAssocID="{56621D0F-C7F2-470C-B07B-82D24962F07C}" presName="compNode" presStyleCnt="0"/>
      <dgm:spPr/>
    </dgm:pt>
    <dgm:pt modelId="{50011EC2-BAAD-42FE-9ACC-36AC799B33CB}" type="pres">
      <dgm:prSet presAssocID="{56621D0F-C7F2-470C-B07B-82D24962F07C}"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Money"/>
        </a:ext>
      </dgm:extLst>
    </dgm:pt>
    <dgm:pt modelId="{94CA498D-2B52-4C09-BDDE-682986719039}" type="pres">
      <dgm:prSet presAssocID="{56621D0F-C7F2-470C-B07B-82D24962F07C}" presName="iconSpace" presStyleCnt="0"/>
      <dgm:spPr/>
    </dgm:pt>
    <dgm:pt modelId="{0D018C32-F211-4CDA-A2AA-EF03595F5869}" type="pres">
      <dgm:prSet presAssocID="{56621D0F-C7F2-470C-B07B-82D24962F07C}" presName="parTx" presStyleLbl="revTx" presStyleIdx="4" presStyleCnt="6">
        <dgm:presLayoutVars>
          <dgm:chMax val="0"/>
          <dgm:chPref val="0"/>
        </dgm:presLayoutVars>
      </dgm:prSet>
      <dgm:spPr/>
    </dgm:pt>
    <dgm:pt modelId="{CB0D8E94-0C94-4AAA-A217-8A0FD601CEA2}" type="pres">
      <dgm:prSet presAssocID="{56621D0F-C7F2-470C-B07B-82D24962F07C}" presName="txSpace" presStyleCnt="0"/>
      <dgm:spPr/>
    </dgm:pt>
    <dgm:pt modelId="{1039D301-AB1E-4E20-B3EA-62E48C866C8C}" type="pres">
      <dgm:prSet presAssocID="{56621D0F-C7F2-470C-B07B-82D24962F07C}" presName="desTx" presStyleLbl="revTx" presStyleIdx="5" presStyleCnt="6">
        <dgm:presLayoutVars/>
      </dgm:prSet>
      <dgm:spPr/>
    </dgm:pt>
  </dgm:ptLst>
  <dgm:cxnLst>
    <dgm:cxn modelId="{D1A5E11A-4BC3-45EC-BB01-19D7FB016113}" srcId="{C504AE00-31B6-486E-AE81-C22FEB74052A}" destId="{12AA5E39-3E15-4414-9E6F-4AFC0B6136BC}" srcOrd="0" destOrd="0" parTransId="{C9814548-A6E2-49DF-B733-5421F33C7C2F}" sibTransId="{112CB0FC-A25F-4ADE-8A4F-2F0A9253F72C}"/>
    <dgm:cxn modelId="{06CE5731-1E11-41B6-868D-D207C28065D5}" srcId="{D1BA4D35-A5FF-4196-B21B-67C9DB33038F}" destId="{EFB3389B-DF9C-42BA-9842-F0F33EF20D77}" srcOrd="1" destOrd="0" parTransId="{45D30CF4-052F-4450-9B47-5FD74BE931D0}" sibTransId="{EEC9C410-7B39-450C-B531-C9AA4FD29FA0}"/>
    <dgm:cxn modelId="{AC53F632-F7F8-4636-BE3E-7F8C80A9A30F}" type="presOf" srcId="{D1BA4D35-A5FF-4196-B21B-67C9DB33038F}" destId="{C25528A9-B118-4104-86FC-2F6276E3CA4D}" srcOrd="0" destOrd="0" presId="urn:microsoft.com/office/officeart/2018/5/layout/CenteredIconLabelDescriptionList"/>
    <dgm:cxn modelId="{9EA54F61-18FF-471C-AE5D-DF4267003FE3}" srcId="{D1BA4D35-A5FF-4196-B21B-67C9DB33038F}" destId="{56621D0F-C7F2-470C-B07B-82D24962F07C}" srcOrd="2" destOrd="0" parTransId="{BCE59192-F1DC-45AA-AC85-CAB900792C09}" sibTransId="{927FE262-AC0E-481A-865A-D602F3D700A4}"/>
    <dgm:cxn modelId="{62235464-C8AE-4626-A0F8-14278A968CFC}" srcId="{D1BA4D35-A5FF-4196-B21B-67C9DB33038F}" destId="{C504AE00-31B6-486E-AE81-C22FEB74052A}" srcOrd="0" destOrd="0" parTransId="{A3A8690B-BF0B-4E7E-83C0-24FA8E174D0B}" sibTransId="{2979EB4E-4C10-43C9-AA1D-FC1C8E758A9F}"/>
    <dgm:cxn modelId="{BDD5506F-EC9A-4A6C-A906-9936183B453D}" type="presOf" srcId="{09C93E7B-A2A7-4DE8-9142-11D6C46A946B}" destId="{1039D301-AB1E-4E20-B3EA-62E48C866C8C}" srcOrd="0" destOrd="0" presId="urn:microsoft.com/office/officeart/2018/5/layout/CenteredIconLabelDescriptionList"/>
    <dgm:cxn modelId="{C50EFC87-75AC-4507-9D69-F46AB888B103}" type="presOf" srcId="{56621D0F-C7F2-470C-B07B-82D24962F07C}" destId="{0D018C32-F211-4CDA-A2AA-EF03595F5869}" srcOrd="0" destOrd="0" presId="urn:microsoft.com/office/officeart/2018/5/layout/CenteredIconLabelDescriptionList"/>
    <dgm:cxn modelId="{25607689-20E2-429F-9ADE-A2D8D660DE2C}" srcId="{56621D0F-C7F2-470C-B07B-82D24962F07C}" destId="{09C93E7B-A2A7-4DE8-9142-11D6C46A946B}" srcOrd="0" destOrd="0" parTransId="{351868A8-8CD2-4514-804E-C43600C8F8E0}" sibTransId="{7CDEFC03-46A7-43CB-8560-F17A1F0415A7}"/>
    <dgm:cxn modelId="{AD50DA8C-3BDD-4953-B034-B944C8BF6847}" type="presOf" srcId="{12AA5E39-3E15-4414-9E6F-4AFC0B6136BC}" destId="{DF92D801-9054-4D24-84C4-20693B82D2A6}" srcOrd="0" destOrd="0" presId="urn:microsoft.com/office/officeart/2018/5/layout/CenteredIconLabelDescriptionList"/>
    <dgm:cxn modelId="{2504A6A1-0585-4DBD-B5C0-1EE75B88CCB9}" srcId="{EFB3389B-DF9C-42BA-9842-F0F33EF20D77}" destId="{0EE69FC8-603B-4DFE-A893-CEB7AB88237F}" srcOrd="0" destOrd="0" parTransId="{0E6F2678-4F59-4863-BE59-40EEBB7C0EE9}" sibTransId="{E5B8DACD-0F82-4A58-A1B9-9A10A78AB49F}"/>
    <dgm:cxn modelId="{71684DB2-8783-469A-91B2-947EF6E91119}" type="presOf" srcId="{EFB3389B-DF9C-42BA-9842-F0F33EF20D77}" destId="{2D9AFC06-B179-445D-913C-253E05FC8425}" srcOrd="0" destOrd="0" presId="urn:microsoft.com/office/officeart/2018/5/layout/CenteredIconLabelDescriptionList"/>
    <dgm:cxn modelId="{C532DAD4-18BB-402A-807F-987B6FB388C7}" type="presOf" srcId="{0EE69FC8-603B-4DFE-A893-CEB7AB88237F}" destId="{2513390A-BD71-417F-9EA3-11CAA1272141}" srcOrd="0" destOrd="0" presId="urn:microsoft.com/office/officeart/2018/5/layout/CenteredIconLabelDescriptionList"/>
    <dgm:cxn modelId="{41E940EB-1C95-4BB3-8005-227C172346A7}" type="presOf" srcId="{C504AE00-31B6-486E-AE81-C22FEB74052A}" destId="{FA2DEBE5-4195-434C-BE67-1AF6F6055097}" srcOrd="0" destOrd="0" presId="urn:microsoft.com/office/officeart/2018/5/layout/CenteredIconLabelDescriptionList"/>
    <dgm:cxn modelId="{742DBFF3-B90F-4D64-ADD9-37F73A3537B5}" type="presParOf" srcId="{C25528A9-B118-4104-86FC-2F6276E3CA4D}" destId="{3286EDAC-5521-4164-9B75-0360D5EC57C7}" srcOrd="0" destOrd="0" presId="urn:microsoft.com/office/officeart/2018/5/layout/CenteredIconLabelDescriptionList"/>
    <dgm:cxn modelId="{E787AD87-88BF-47E9-AD41-02FB0C2734B5}" type="presParOf" srcId="{3286EDAC-5521-4164-9B75-0360D5EC57C7}" destId="{C33A90D7-E1F4-453F-BA1B-042AA1DF3668}" srcOrd="0" destOrd="0" presId="urn:microsoft.com/office/officeart/2018/5/layout/CenteredIconLabelDescriptionList"/>
    <dgm:cxn modelId="{6678EC8C-4E81-418E-8F54-A24A10A7A397}" type="presParOf" srcId="{3286EDAC-5521-4164-9B75-0360D5EC57C7}" destId="{3F6C1CC0-C1A3-4AE4-AF70-EE3688D084BB}" srcOrd="1" destOrd="0" presId="urn:microsoft.com/office/officeart/2018/5/layout/CenteredIconLabelDescriptionList"/>
    <dgm:cxn modelId="{FC196BDA-290B-4BDE-8A29-787D3E39BB29}" type="presParOf" srcId="{3286EDAC-5521-4164-9B75-0360D5EC57C7}" destId="{FA2DEBE5-4195-434C-BE67-1AF6F6055097}" srcOrd="2" destOrd="0" presId="urn:microsoft.com/office/officeart/2018/5/layout/CenteredIconLabelDescriptionList"/>
    <dgm:cxn modelId="{56EC5F04-C032-42EE-84BB-8990BC7CA875}" type="presParOf" srcId="{3286EDAC-5521-4164-9B75-0360D5EC57C7}" destId="{675B5F90-E0C7-4217-9511-6322AA1C3DA5}" srcOrd="3" destOrd="0" presId="urn:microsoft.com/office/officeart/2018/5/layout/CenteredIconLabelDescriptionList"/>
    <dgm:cxn modelId="{DEB4DAFD-B083-42B1-861D-6A054237AD04}" type="presParOf" srcId="{3286EDAC-5521-4164-9B75-0360D5EC57C7}" destId="{DF92D801-9054-4D24-84C4-20693B82D2A6}" srcOrd="4" destOrd="0" presId="urn:microsoft.com/office/officeart/2018/5/layout/CenteredIconLabelDescriptionList"/>
    <dgm:cxn modelId="{B8E2B9CE-CF82-4FB6-A802-6902A2D2160B}" type="presParOf" srcId="{C25528A9-B118-4104-86FC-2F6276E3CA4D}" destId="{CEB4B4AD-AF2D-439F-BF00-DC03660B7ED1}" srcOrd="1" destOrd="0" presId="urn:microsoft.com/office/officeart/2018/5/layout/CenteredIconLabelDescriptionList"/>
    <dgm:cxn modelId="{6D5DA0A5-7533-4D11-B968-C057EA1548F2}" type="presParOf" srcId="{C25528A9-B118-4104-86FC-2F6276E3CA4D}" destId="{1F2C540C-12F8-4C5F-A06D-926D3A7977D5}" srcOrd="2" destOrd="0" presId="urn:microsoft.com/office/officeart/2018/5/layout/CenteredIconLabelDescriptionList"/>
    <dgm:cxn modelId="{EBFC3158-D434-455D-9022-981BD6593191}" type="presParOf" srcId="{1F2C540C-12F8-4C5F-A06D-926D3A7977D5}" destId="{91FED5C9-057E-4F59-AEC8-6F06C5E59110}" srcOrd="0" destOrd="0" presId="urn:microsoft.com/office/officeart/2018/5/layout/CenteredIconLabelDescriptionList"/>
    <dgm:cxn modelId="{1CB63A2C-AF02-428A-BA8C-3FA96E386875}" type="presParOf" srcId="{1F2C540C-12F8-4C5F-A06D-926D3A7977D5}" destId="{F44A8492-B7EA-4E3C-A7F6-E71F0E31178F}" srcOrd="1" destOrd="0" presId="urn:microsoft.com/office/officeart/2018/5/layout/CenteredIconLabelDescriptionList"/>
    <dgm:cxn modelId="{77FB32DF-6D87-434D-9405-B8BC376964D2}" type="presParOf" srcId="{1F2C540C-12F8-4C5F-A06D-926D3A7977D5}" destId="{2D9AFC06-B179-445D-913C-253E05FC8425}" srcOrd="2" destOrd="0" presId="urn:microsoft.com/office/officeart/2018/5/layout/CenteredIconLabelDescriptionList"/>
    <dgm:cxn modelId="{D4EA89B1-B4A3-4E37-9613-A0626F493511}" type="presParOf" srcId="{1F2C540C-12F8-4C5F-A06D-926D3A7977D5}" destId="{5571E84A-82D1-498F-93C9-82A9A5BF5520}" srcOrd="3" destOrd="0" presId="urn:microsoft.com/office/officeart/2018/5/layout/CenteredIconLabelDescriptionList"/>
    <dgm:cxn modelId="{239C3047-1069-4560-B64D-123AB054CEDE}" type="presParOf" srcId="{1F2C540C-12F8-4C5F-A06D-926D3A7977D5}" destId="{2513390A-BD71-417F-9EA3-11CAA1272141}" srcOrd="4" destOrd="0" presId="urn:microsoft.com/office/officeart/2018/5/layout/CenteredIconLabelDescriptionList"/>
    <dgm:cxn modelId="{C99B8C84-51E4-4991-A60D-C45EF17B3F1B}" type="presParOf" srcId="{C25528A9-B118-4104-86FC-2F6276E3CA4D}" destId="{518BAD9B-F883-490E-B633-4D2234243F22}" srcOrd="3" destOrd="0" presId="urn:microsoft.com/office/officeart/2018/5/layout/CenteredIconLabelDescriptionList"/>
    <dgm:cxn modelId="{B39A5223-F729-4E7B-BBFD-40790644D9C7}" type="presParOf" srcId="{C25528A9-B118-4104-86FC-2F6276E3CA4D}" destId="{EB76F90C-9376-4FA1-BCD7-700F9D2191CC}" srcOrd="4" destOrd="0" presId="urn:microsoft.com/office/officeart/2018/5/layout/CenteredIconLabelDescriptionList"/>
    <dgm:cxn modelId="{2B792DC2-F5D6-43A5-9BE6-AAFC52237BF5}" type="presParOf" srcId="{EB76F90C-9376-4FA1-BCD7-700F9D2191CC}" destId="{50011EC2-BAAD-42FE-9ACC-36AC799B33CB}" srcOrd="0" destOrd="0" presId="urn:microsoft.com/office/officeart/2018/5/layout/CenteredIconLabelDescriptionList"/>
    <dgm:cxn modelId="{7BE1A7F8-D47A-43B5-9265-F576B109B31F}" type="presParOf" srcId="{EB76F90C-9376-4FA1-BCD7-700F9D2191CC}" destId="{94CA498D-2B52-4C09-BDDE-682986719039}" srcOrd="1" destOrd="0" presId="urn:microsoft.com/office/officeart/2018/5/layout/CenteredIconLabelDescriptionList"/>
    <dgm:cxn modelId="{0B3625CD-59E4-4706-A25D-AC6C87B0B973}" type="presParOf" srcId="{EB76F90C-9376-4FA1-BCD7-700F9D2191CC}" destId="{0D018C32-F211-4CDA-A2AA-EF03595F5869}" srcOrd="2" destOrd="0" presId="urn:microsoft.com/office/officeart/2018/5/layout/CenteredIconLabelDescriptionList"/>
    <dgm:cxn modelId="{86793D8B-4D15-4719-AFF6-01EB2BCA2170}" type="presParOf" srcId="{EB76F90C-9376-4FA1-BCD7-700F9D2191CC}" destId="{CB0D8E94-0C94-4AAA-A217-8A0FD601CEA2}" srcOrd="3" destOrd="0" presId="urn:microsoft.com/office/officeart/2018/5/layout/CenteredIconLabelDescriptionList"/>
    <dgm:cxn modelId="{526CEC34-8999-40ED-BACB-F63B3158F310}" type="presParOf" srcId="{EB76F90C-9376-4FA1-BCD7-700F9D2191CC}" destId="{1039D301-AB1E-4E20-B3EA-62E48C866C8C}" srcOrd="4" destOrd="0" presId="urn:microsoft.com/office/officeart/2018/5/layout/Centered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3A90D7-E1F4-453F-BA1B-042AA1DF3668}">
      <dsp:nvSpPr>
        <dsp:cNvPr id="0" name=""/>
        <dsp:cNvSpPr/>
      </dsp:nvSpPr>
      <dsp:spPr>
        <a:xfrm>
          <a:off x="989134" y="896782"/>
          <a:ext cx="1061648" cy="106164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2DEBE5-4195-434C-BE67-1AF6F6055097}">
      <dsp:nvSpPr>
        <dsp:cNvPr id="0" name=""/>
        <dsp:cNvSpPr/>
      </dsp:nvSpPr>
      <dsp:spPr>
        <a:xfrm>
          <a:off x="3317" y="2040193"/>
          <a:ext cx="3033281" cy="4549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89050">
            <a:lnSpc>
              <a:spcPct val="100000"/>
            </a:lnSpc>
            <a:spcBef>
              <a:spcPct val="0"/>
            </a:spcBef>
            <a:spcAft>
              <a:spcPct val="35000"/>
            </a:spcAft>
            <a:buNone/>
            <a:defRPr b="1"/>
          </a:pPr>
          <a:r>
            <a:rPr lang="en-US" sz="2900" kern="1200" dirty="0"/>
            <a:t>Operational Risk</a:t>
          </a:r>
        </a:p>
      </dsp:txBody>
      <dsp:txXfrm>
        <a:off x="3317" y="2040193"/>
        <a:ext cx="3033281" cy="454992"/>
      </dsp:txXfrm>
    </dsp:sp>
    <dsp:sp modelId="{DF92D801-9054-4D24-84C4-20693B82D2A6}">
      <dsp:nvSpPr>
        <dsp:cNvPr id="0" name=""/>
        <dsp:cNvSpPr/>
      </dsp:nvSpPr>
      <dsp:spPr>
        <a:xfrm>
          <a:off x="3317" y="2533214"/>
          <a:ext cx="3033281" cy="2650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en-US" sz="1700" kern="1200"/>
            <a:t>Mitigation strategy:</a:t>
          </a:r>
        </a:p>
      </dsp:txBody>
      <dsp:txXfrm>
        <a:off x="3317" y="2533214"/>
        <a:ext cx="3033281" cy="265023"/>
      </dsp:txXfrm>
    </dsp:sp>
    <dsp:sp modelId="{91FED5C9-057E-4F59-AEC8-6F06C5E59110}">
      <dsp:nvSpPr>
        <dsp:cNvPr id="0" name=""/>
        <dsp:cNvSpPr/>
      </dsp:nvSpPr>
      <dsp:spPr>
        <a:xfrm>
          <a:off x="4553239" y="896782"/>
          <a:ext cx="1061648" cy="106164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D9AFC06-B179-445D-913C-253E05FC8425}">
      <dsp:nvSpPr>
        <dsp:cNvPr id="0" name=""/>
        <dsp:cNvSpPr/>
      </dsp:nvSpPr>
      <dsp:spPr>
        <a:xfrm>
          <a:off x="3567423" y="2040193"/>
          <a:ext cx="3033281" cy="4549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89050">
            <a:lnSpc>
              <a:spcPct val="100000"/>
            </a:lnSpc>
            <a:spcBef>
              <a:spcPct val="0"/>
            </a:spcBef>
            <a:spcAft>
              <a:spcPct val="35000"/>
            </a:spcAft>
            <a:buNone/>
            <a:defRPr b="1"/>
          </a:pPr>
          <a:r>
            <a:rPr lang="en-US" sz="2900" kern="1200" dirty="0"/>
            <a:t>Technical Risk</a:t>
          </a:r>
        </a:p>
      </dsp:txBody>
      <dsp:txXfrm>
        <a:off x="3567423" y="2040193"/>
        <a:ext cx="3033281" cy="454992"/>
      </dsp:txXfrm>
    </dsp:sp>
    <dsp:sp modelId="{2513390A-BD71-417F-9EA3-11CAA1272141}">
      <dsp:nvSpPr>
        <dsp:cNvPr id="0" name=""/>
        <dsp:cNvSpPr/>
      </dsp:nvSpPr>
      <dsp:spPr>
        <a:xfrm>
          <a:off x="3567423" y="2533214"/>
          <a:ext cx="3033281" cy="2650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en-US" sz="1700" kern="1200"/>
            <a:t>Mitigation strategy:</a:t>
          </a:r>
        </a:p>
      </dsp:txBody>
      <dsp:txXfrm>
        <a:off x="3567423" y="2533214"/>
        <a:ext cx="3033281" cy="265023"/>
      </dsp:txXfrm>
    </dsp:sp>
    <dsp:sp modelId="{50011EC2-BAAD-42FE-9ACC-36AC799B33CB}">
      <dsp:nvSpPr>
        <dsp:cNvPr id="0" name=""/>
        <dsp:cNvSpPr/>
      </dsp:nvSpPr>
      <dsp:spPr>
        <a:xfrm>
          <a:off x="8117345" y="896782"/>
          <a:ext cx="1061648" cy="106164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D018C32-F211-4CDA-A2AA-EF03595F5869}">
      <dsp:nvSpPr>
        <dsp:cNvPr id="0" name=""/>
        <dsp:cNvSpPr/>
      </dsp:nvSpPr>
      <dsp:spPr>
        <a:xfrm>
          <a:off x="7131528" y="2040193"/>
          <a:ext cx="3033281" cy="4549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89050">
            <a:lnSpc>
              <a:spcPct val="100000"/>
            </a:lnSpc>
            <a:spcBef>
              <a:spcPct val="0"/>
            </a:spcBef>
            <a:spcAft>
              <a:spcPct val="35000"/>
            </a:spcAft>
            <a:buNone/>
            <a:defRPr b="1"/>
          </a:pPr>
          <a:r>
            <a:rPr lang="en-US" sz="2900" kern="1200" dirty="0"/>
            <a:t>Financial Risk</a:t>
          </a:r>
        </a:p>
      </dsp:txBody>
      <dsp:txXfrm>
        <a:off x="7131528" y="2040193"/>
        <a:ext cx="3033281" cy="454992"/>
      </dsp:txXfrm>
    </dsp:sp>
    <dsp:sp modelId="{1039D301-AB1E-4E20-B3EA-62E48C866C8C}">
      <dsp:nvSpPr>
        <dsp:cNvPr id="0" name=""/>
        <dsp:cNvSpPr/>
      </dsp:nvSpPr>
      <dsp:spPr>
        <a:xfrm>
          <a:off x="7131528" y="2533214"/>
          <a:ext cx="3033281" cy="2650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en-US" sz="1700" kern="1200"/>
            <a:t>Mitigation strategy:</a:t>
          </a:r>
        </a:p>
      </dsp:txBody>
      <dsp:txXfrm>
        <a:off x="7131528" y="2533214"/>
        <a:ext cx="3033281" cy="265023"/>
      </dsp:txXfrm>
    </dsp:sp>
  </dsp:spTree>
</dsp:drawing>
</file>

<file path=ppt/diagrams/layout1.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6E8D16-BB14-40C0-B8D8-BAAC4C9BC4F8}" type="datetimeFigureOut">
              <a:rPr lang="en-CH" smtClean="0"/>
              <a:t>22.08.2025</a:t>
            </a:fld>
            <a:endParaRPr lang="en-C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F97932-9DB4-4F65-87F9-EEF149B3FC11}" type="slidenum">
              <a:rPr lang="en-CH" smtClean="0"/>
              <a:t>‹#›</a:t>
            </a:fld>
            <a:endParaRPr lang="en-CH"/>
          </a:p>
        </p:txBody>
      </p:sp>
    </p:spTree>
    <p:extLst>
      <p:ext uri="{BB962C8B-B14F-4D97-AF65-F5344CB8AC3E}">
        <p14:creationId xmlns:p14="http://schemas.microsoft.com/office/powerpoint/2010/main" val="13208719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dirty="0"/>
          </a:p>
        </p:txBody>
      </p:sp>
      <p:sp>
        <p:nvSpPr>
          <p:cNvPr id="4" name="Slide Number Placeholder 3"/>
          <p:cNvSpPr>
            <a:spLocks noGrp="1"/>
          </p:cNvSpPr>
          <p:nvPr>
            <p:ph type="sldNum" sz="quarter" idx="5"/>
          </p:nvPr>
        </p:nvSpPr>
        <p:spPr/>
        <p:txBody>
          <a:bodyPr/>
          <a:lstStyle/>
          <a:p>
            <a:fld id="{84F97932-9DB4-4F65-87F9-EEF149B3FC11}" type="slidenum">
              <a:rPr lang="en-CH" smtClean="0"/>
              <a:t>2</a:t>
            </a:fld>
            <a:endParaRPr lang="en-CH"/>
          </a:p>
        </p:txBody>
      </p:sp>
    </p:spTree>
    <p:extLst>
      <p:ext uri="{BB962C8B-B14F-4D97-AF65-F5344CB8AC3E}">
        <p14:creationId xmlns:p14="http://schemas.microsoft.com/office/powerpoint/2010/main" val="37817805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5:notes"/>
          <p:cNvSpPr txBox="1">
            <a:spLocks noGrp="1"/>
          </p:cNvSpPr>
          <p:nvPr>
            <p:ph type="body" idx="1"/>
          </p:nvPr>
        </p:nvSpPr>
        <p:spPr>
          <a:xfrm>
            <a:off x="700405" y="4470837"/>
            <a:ext cx="5603240" cy="3657957"/>
          </a:xfrm>
          <a:prstGeom prst="rect">
            <a:avLst/>
          </a:prstGeom>
          <a:noFill/>
          <a:ln>
            <a:noFill/>
          </a:ln>
        </p:spPr>
        <p:txBody>
          <a:bodyPr spcFirstLastPara="1" wrap="square" lIns="93100" tIns="46550" rIns="93100" bIns="46550" anchor="t" anchorCtr="0">
            <a:noAutofit/>
          </a:bodyPr>
          <a:lstStyle/>
          <a:p>
            <a:pPr marL="0" lvl="0" indent="0" algn="l" rtl="0">
              <a:lnSpc>
                <a:spcPct val="100000"/>
              </a:lnSpc>
              <a:spcBef>
                <a:spcPts val="0"/>
              </a:spcBef>
              <a:spcAft>
                <a:spcPts val="0"/>
              </a:spcAft>
              <a:buSzPts val="1400"/>
              <a:buNone/>
            </a:pPr>
            <a:endParaRPr dirty="0"/>
          </a:p>
        </p:txBody>
      </p:sp>
      <p:sp>
        <p:nvSpPr>
          <p:cNvPr id="226" name="Google Shape;226;p15:notes"/>
          <p:cNvSpPr>
            <a:spLocks noGrp="1" noRot="1" noChangeAspect="1"/>
          </p:cNvSpPr>
          <p:nvPr>
            <p:ph type="sldImg" idx="2"/>
          </p:nvPr>
        </p:nvSpPr>
        <p:spPr>
          <a:xfrm>
            <a:off x="714375" y="1160463"/>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296cdcc79a0_0_11:notes"/>
          <p:cNvSpPr>
            <a:spLocks noGrp="1" noRot="1" noChangeAspect="1"/>
          </p:cNvSpPr>
          <p:nvPr>
            <p:ph type="sldImg" idx="2"/>
          </p:nvPr>
        </p:nvSpPr>
        <p:spPr>
          <a:xfrm>
            <a:off x="406400" y="696913"/>
            <a:ext cx="6191250" cy="3482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g296cdcc79a0_0_11:notes"/>
          <p:cNvSpPr txBox="1">
            <a:spLocks noGrp="1"/>
          </p:cNvSpPr>
          <p:nvPr>
            <p:ph type="body" idx="1"/>
          </p:nvPr>
        </p:nvSpPr>
        <p:spPr>
          <a:xfrm>
            <a:off x="700405" y="4412774"/>
            <a:ext cx="5603100" cy="4180500"/>
          </a:xfrm>
          <a:prstGeom prst="rect">
            <a:avLst/>
          </a:prstGeom>
          <a:noFill/>
          <a:ln>
            <a:noFill/>
          </a:ln>
        </p:spPr>
        <p:txBody>
          <a:bodyPr spcFirstLastPara="1" wrap="square" lIns="93100" tIns="46550" rIns="93100" bIns="4655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16:notes"/>
          <p:cNvSpPr txBox="1">
            <a:spLocks noGrp="1"/>
          </p:cNvSpPr>
          <p:nvPr>
            <p:ph type="body" idx="1"/>
          </p:nvPr>
        </p:nvSpPr>
        <p:spPr>
          <a:xfrm>
            <a:off x="700405" y="4470837"/>
            <a:ext cx="5603240" cy="3657957"/>
          </a:xfrm>
          <a:prstGeom prst="rect">
            <a:avLst/>
          </a:prstGeom>
          <a:noFill/>
          <a:ln>
            <a:noFill/>
          </a:ln>
        </p:spPr>
        <p:txBody>
          <a:bodyPr spcFirstLastPara="1" wrap="square" lIns="93100" tIns="46550" rIns="93100" bIns="46550" anchor="t" anchorCtr="0">
            <a:noAutofit/>
          </a:bodyPr>
          <a:lstStyle/>
          <a:p>
            <a:pPr marL="0" lvl="0" indent="0" algn="l" rtl="0">
              <a:lnSpc>
                <a:spcPct val="100000"/>
              </a:lnSpc>
              <a:spcBef>
                <a:spcPts val="0"/>
              </a:spcBef>
              <a:spcAft>
                <a:spcPts val="0"/>
              </a:spcAft>
              <a:buSzPts val="1400"/>
              <a:buNone/>
            </a:pPr>
            <a:endParaRPr/>
          </a:p>
        </p:txBody>
      </p:sp>
      <p:sp>
        <p:nvSpPr>
          <p:cNvPr id="267" name="Google Shape;267;p16:notes"/>
          <p:cNvSpPr>
            <a:spLocks noGrp="1" noRot="1" noChangeAspect="1"/>
          </p:cNvSpPr>
          <p:nvPr>
            <p:ph type="sldImg" idx="2"/>
          </p:nvPr>
        </p:nvSpPr>
        <p:spPr>
          <a:xfrm>
            <a:off x="714375" y="1160463"/>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17:notes"/>
          <p:cNvSpPr txBox="1">
            <a:spLocks noGrp="1"/>
          </p:cNvSpPr>
          <p:nvPr>
            <p:ph type="body" idx="1"/>
          </p:nvPr>
        </p:nvSpPr>
        <p:spPr>
          <a:xfrm>
            <a:off x="700405" y="4470837"/>
            <a:ext cx="5603240" cy="3657957"/>
          </a:xfrm>
          <a:prstGeom prst="rect">
            <a:avLst/>
          </a:prstGeom>
          <a:noFill/>
          <a:ln>
            <a:noFill/>
          </a:ln>
        </p:spPr>
        <p:txBody>
          <a:bodyPr spcFirstLastPara="1" wrap="square" lIns="93100" tIns="46550" rIns="93100" bIns="46550" anchor="t" anchorCtr="0">
            <a:noAutofit/>
          </a:bodyPr>
          <a:lstStyle/>
          <a:p>
            <a:pPr marL="0" lvl="0" indent="0" algn="l" rtl="0">
              <a:lnSpc>
                <a:spcPct val="100000"/>
              </a:lnSpc>
              <a:spcBef>
                <a:spcPts val="0"/>
              </a:spcBef>
              <a:spcAft>
                <a:spcPts val="0"/>
              </a:spcAft>
              <a:buSzPts val="1400"/>
              <a:buNone/>
            </a:pPr>
            <a:endParaRPr/>
          </a:p>
        </p:txBody>
      </p:sp>
      <p:sp>
        <p:nvSpPr>
          <p:cNvPr id="273" name="Google Shape;273;p17:notes"/>
          <p:cNvSpPr>
            <a:spLocks noGrp="1" noRot="1" noChangeAspect="1"/>
          </p:cNvSpPr>
          <p:nvPr>
            <p:ph type="sldImg" idx="2"/>
          </p:nvPr>
        </p:nvSpPr>
        <p:spPr>
          <a:xfrm>
            <a:off x="714375" y="1160463"/>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a:extLst>
            <a:ext uri="{FF2B5EF4-FFF2-40B4-BE49-F238E27FC236}">
              <a16:creationId xmlns:a16="http://schemas.microsoft.com/office/drawing/2014/main" id="{5CEF14B8-5771-4A57-FA7E-9C912747645F}"/>
            </a:ext>
          </a:extLst>
        </p:cNvPr>
        <p:cNvGrpSpPr/>
        <p:nvPr/>
      </p:nvGrpSpPr>
      <p:grpSpPr>
        <a:xfrm>
          <a:off x="0" y="0"/>
          <a:ext cx="0" cy="0"/>
          <a:chOff x="0" y="0"/>
          <a:chExt cx="0" cy="0"/>
        </a:xfrm>
      </p:grpSpPr>
      <p:sp>
        <p:nvSpPr>
          <p:cNvPr id="283" name="Google Shape;283;p18:notes">
            <a:extLst>
              <a:ext uri="{FF2B5EF4-FFF2-40B4-BE49-F238E27FC236}">
                <a16:creationId xmlns:a16="http://schemas.microsoft.com/office/drawing/2014/main" id="{9B0C4E2C-979A-CEBB-AA7D-96E804BB246F}"/>
              </a:ext>
            </a:extLst>
          </p:cNvPr>
          <p:cNvSpPr txBox="1">
            <a:spLocks noGrp="1"/>
          </p:cNvSpPr>
          <p:nvPr>
            <p:ph type="body" idx="1"/>
          </p:nvPr>
        </p:nvSpPr>
        <p:spPr>
          <a:xfrm>
            <a:off x="700405" y="4470837"/>
            <a:ext cx="5603240" cy="3657957"/>
          </a:xfrm>
          <a:prstGeom prst="rect">
            <a:avLst/>
          </a:prstGeom>
          <a:noFill/>
          <a:ln>
            <a:noFill/>
          </a:ln>
        </p:spPr>
        <p:txBody>
          <a:bodyPr spcFirstLastPara="1" wrap="square" lIns="93100" tIns="46550" rIns="93100" bIns="46550" anchor="t" anchorCtr="0">
            <a:noAutofit/>
          </a:bodyPr>
          <a:lstStyle/>
          <a:p>
            <a:pPr marL="0" lvl="0" indent="0" algn="l" rtl="0">
              <a:lnSpc>
                <a:spcPct val="100000"/>
              </a:lnSpc>
              <a:spcBef>
                <a:spcPts val="0"/>
              </a:spcBef>
              <a:spcAft>
                <a:spcPts val="0"/>
              </a:spcAft>
              <a:buSzPts val="1400"/>
              <a:buNone/>
            </a:pPr>
            <a:endParaRPr/>
          </a:p>
        </p:txBody>
      </p:sp>
      <p:sp>
        <p:nvSpPr>
          <p:cNvPr id="284" name="Google Shape;284;p18:notes">
            <a:extLst>
              <a:ext uri="{FF2B5EF4-FFF2-40B4-BE49-F238E27FC236}">
                <a16:creationId xmlns:a16="http://schemas.microsoft.com/office/drawing/2014/main" id="{02EF9226-3222-2188-C1F2-047AB27B74B3}"/>
              </a:ext>
            </a:extLst>
          </p:cNvPr>
          <p:cNvSpPr>
            <a:spLocks noGrp="1" noRot="1" noChangeAspect="1"/>
          </p:cNvSpPr>
          <p:nvPr>
            <p:ph type="sldImg" idx="2"/>
          </p:nvPr>
        </p:nvSpPr>
        <p:spPr>
          <a:xfrm>
            <a:off x="714375" y="1160463"/>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980502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29:notes"/>
          <p:cNvSpPr txBox="1">
            <a:spLocks noGrp="1"/>
          </p:cNvSpPr>
          <p:nvPr>
            <p:ph type="body" idx="1"/>
          </p:nvPr>
        </p:nvSpPr>
        <p:spPr>
          <a:xfrm>
            <a:off x="700405" y="4470837"/>
            <a:ext cx="5603240" cy="3657957"/>
          </a:xfrm>
          <a:prstGeom prst="rect">
            <a:avLst/>
          </a:prstGeom>
          <a:noFill/>
          <a:ln>
            <a:noFill/>
          </a:ln>
        </p:spPr>
        <p:txBody>
          <a:bodyPr spcFirstLastPara="1" wrap="square" lIns="93100" tIns="46550" rIns="93100" bIns="46550" anchor="t" anchorCtr="0">
            <a:noAutofit/>
          </a:bodyPr>
          <a:lstStyle/>
          <a:p>
            <a:pPr marL="0" lvl="0" indent="0" algn="l" rtl="0">
              <a:lnSpc>
                <a:spcPct val="100000"/>
              </a:lnSpc>
              <a:spcBef>
                <a:spcPts val="0"/>
              </a:spcBef>
              <a:spcAft>
                <a:spcPts val="0"/>
              </a:spcAft>
              <a:buSzPts val="1400"/>
              <a:buNone/>
            </a:pPr>
            <a:endParaRPr/>
          </a:p>
        </p:txBody>
      </p:sp>
      <p:sp>
        <p:nvSpPr>
          <p:cNvPr id="365" name="Google Shape;365;p29:notes"/>
          <p:cNvSpPr>
            <a:spLocks noGrp="1" noRot="1" noChangeAspect="1"/>
          </p:cNvSpPr>
          <p:nvPr>
            <p:ph type="sldImg" idx="2"/>
          </p:nvPr>
        </p:nvSpPr>
        <p:spPr>
          <a:xfrm>
            <a:off x="714375" y="1160463"/>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a:extLst>
            <a:ext uri="{FF2B5EF4-FFF2-40B4-BE49-F238E27FC236}">
              <a16:creationId xmlns:a16="http://schemas.microsoft.com/office/drawing/2014/main" id="{432D315B-2DF1-1048-AFF0-4F65DC3188E0}"/>
            </a:ext>
          </a:extLst>
        </p:cNvPr>
        <p:cNvGrpSpPr/>
        <p:nvPr/>
      </p:nvGrpSpPr>
      <p:grpSpPr>
        <a:xfrm>
          <a:off x="0" y="0"/>
          <a:ext cx="0" cy="0"/>
          <a:chOff x="0" y="0"/>
          <a:chExt cx="0" cy="0"/>
        </a:xfrm>
      </p:grpSpPr>
      <p:sp>
        <p:nvSpPr>
          <p:cNvPr id="376" name="Google Shape;376;p31:notes">
            <a:extLst>
              <a:ext uri="{FF2B5EF4-FFF2-40B4-BE49-F238E27FC236}">
                <a16:creationId xmlns:a16="http://schemas.microsoft.com/office/drawing/2014/main" id="{3E5E5AC2-4074-62BA-7116-C795ADDB3389}"/>
              </a:ext>
            </a:extLst>
          </p:cNvPr>
          <p:cNvSpPr txBox="1">
            <a:spLocks noGrp="1"/>
          </p:cNvSpPr>
          <p:nvPr>
            <p:ph type="body" idx="1"/>
          </p:nvPr>
        </p:nvSpPr>
        <p:spPr>
          <a:xfrm>
            <a:off x="700405" y="4470837"/>
            <a:ext cx="5603240" cy="3657957"/>
          </a:xfrm>
          <a:prstGeom prst="rect">
            <a:avLst/>
          </a:prstGeom>
          <a:noFill/>
          <a:ln>
            <a:noFill/>
          </a:ln>
        </p:spPr>
        <p:txBody>
          <a:bodyPr spcFirstLastPara="1" wrap="square" lIns="93100" tIns="46550" rIns="93100" bIns="46550" anchor="t" anchorCtr="0">
            <a:noAutofit/>
          </a:bodyPr>
          <a:lstStyle/>
          <a:p>
            <a:pPr marL="0" lvl="0" indent="0" algn="l" rtl="0">
              <a:lnSpc>
                <a:spcPct val="100000"/>
              </a:lnSpc>
              <a:spcBef>
                <a:spcPts val="0"/>
              </a:spcBef>
              <a:spcAft>
                <a:spcPts val="0"/>
              </a:spcAft>
              <a:buSzPts val="1400"/>
              <a:buNone/>
            </a:pPr>
            <a:endParaRPr/>
          </a:p>
        </p:txBody>
      </p:sp>
      <p:sp>
        <p:nvSpPr>
          <p:cNvPr id="377" name="Google Shape;377;p31:notes">
            <a:extLst>
              <a:ext uri="{FF2B5EF4-FFF2-40B4-BE49-F238E27FC236}">
                <a16:creationId xmlns:a16="http://schemas.microsoft.com/office/drawing/2014/main" id="{2273B6CB-24EB-59EB-24A9-7966DD14EBCC}"/>
              </a:ext>
            </a:extLst>
          </p:cNvPr>
          <p:cNvSpPr>
            <a:spLocks noGrp="1" noRot="1" noChangeAspect="1"/>
          </p:cNvSpPr>
          <p:nvPr>
            <p:ph type="sldImg" idx="2"/>
          </p:nvPr>
        </p:nvSpPr>
        <p:spPr>
          <a:xfrm>
            <a:off x="714375" y="1160463"/>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659838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a:extLst>
            <a:ext uri="{FF2B5EF4-FFF2-40B4-BE49-F238E27FC236}">
              <a16:creationId xmlns:a16="http://schemas.microsoft.com/office/drawing/2014/main" id="{67BF5F32-978E-B0D1-A74E-C3E2CF96FE2D}"/>
            </a:ext>
          </a:extLst>
        </p:cNvPr>
        <p:cNvGrpSpPr/>
        <p:nvPr/>
      </p:nvGrpSpPr>
      <p:grpSpPr>
        <a:xfrm>
          <a:off x="0" y="0"/>
          <a:ext cx="0" cy="0"/>
          <a:chOff x="0" y="0"/>
          <a:chExt cx="0" cy="0"/>
        </a:xfrm>
      </p:grpSpPr>
      <p:sp>
        <p:nvSpPr>
          <p:cNvPr id="376" name="Google Shape;376;p31:notes">
            <a:extLst>
              <a:ext uri="{FF2B5EF4-FFF2-40B4-BE49-F238E27FC236}">
                <a16:creationId xmlns:a16="http://schemas.microsoft.com/office/drawing/2014/main" id="{AE60DEC9-84B6-AD6C-0216-FB071A4FB951}"/>
              </a:ext>
            </a:extLst>
          </p:cNvPr>
          <p:cNvSpPr txBox="1">
            <a:spLocks noGrp="1"/>
          </p:cNvSpPr>
          <p:nvPr>
            <p:ph type="body" idx="1"/>
          </p:nvPr>
        </p:nvSpPr>
        <p:spPr>
          <a:xfrm>
            <a:off x="700405" y="4470837"/>
            <a:ext cx="5603240" cy="3657957"/>
          </a:xfrm>
          <a:prstGeom prst="rect">
            <a:avLst/>
          </a:prstGeom>
          <a:noFill/>
          <a:ln>
            <a:noFill/>
          </a:ln>
        </p:spPr>
        <p:txBody>
          <a:bodyPr spcFirstLastPara="1" wrap="square" lIns="93100" tIns="46550" rIns="93100" bIns="46550" anchor="t" anchorCtr="0">
            <a:noAutofit/>
          </a:bodyPr>
          <a:lstStyle/>
          <a:p>
            <a:pPr marL="0" lvl="0" indent="0" algn="l" rtl="0">
              <a:lnSpc>
                <a:spcPct val="100000"/>
              </a:lnSpc>
              <a:spcBef>
                <a:spcPts val="0"/>
              </a:spcBef>
              <a:spcAft>
                <a:spcPts val="0"/>
              </a:spcAft>
              <a:buSzPts val="1400"/>
              <a:buNone/>
            </a:pPr>
            <a:endParaRPr/>
          </a:p>
        </p:txBody>
      </p:sp>
      <p:sp>
        <p:nvSpPr>
          <p:cNvPr id="377" name="Google Shape;377;p31:notes">
            <a:extLst>
              <a:ext uri="{FF2B5EF4-FFF2-40B4-BE49-F238E27FC236}">
                <a16:creationId xmlns:a16="http://schemas.microsoft.com/office/drawing/2014/main" id="{FDE95135-5073-3354-AB30-F84E4AD59B34}"/>
              </a:ext>
            </a:extLst>
          </p:cNvPr>
          <p:cNvSpPr>
            <a:spLocks noGrp="1" noRot="1" noChangeAspect="1"/>
          </p:cNvSpPr>
          <p:nvPr>
            <p:ph type="sldImg" idx="2"/>
          </p:nvPr>
        </p:nvSpPr>
        <p:spPr>
          <a:xfrm>
            <a:off x="714375" y="1160463"/>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780501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38:notes"/>
          <p:cNvSpPr txBox="1">
            <a:spLocks noGrp="1"/>
          </p:cNvSpPr>
          <p:nvPr>
            <p:ph type="body" idx="1"/>
          </p:nvPr>
        </p:nvSpPr>
        <p:spPr>
          <a:xfrm>
            <a:off x="700405" y="4470837"/>
            <a:ext cx="5603240" cy="3657957"/>
          </a:xfrm>
          <a:prstGeom prst="rect">
            <a:avLst/>
          </a:prstGeom>
          <a:noFill/>
          <a:ln>
            <a:noFill/>
          </a:ln>
        </p:spPr>
        <p:txBody>
          <a:bodyPr spcFirstLastPara="1" wrap="square" lIns="93100" tIns="46550" rIns="93100" bIns="46550" anchor="t" anchorCtr="0">
            <a:noAutofit/>
          </a:bodyPr>
          <a:lstStyle/>
          <a:p>
            <a:pPr marL="0" lvl="0" indent="0" algn="l" rtl="0">
              <a:lnSpc>
                <a:spcPct val="100000"/>
              </a:lnSpc>
              <a:spcBef>
                <a:spcPts val="0"/>
              </a:spcBef>
              <a:spcAft>
                <a:spcPts val="0"/>
              </a:spcAft>
              <a:buSzPts val="1400"/>
              <a:buNone/>
            </a:pPr>
            <a:endParaRPr/>
          </a:p>
        </p:txBody>
      </p:sp>
      <p:sp>
        <p:nvSpPr>
          <p:cNvPr id="417" name="Google Shape;417;p38:notes"/>
          <p:cNvSpPr>
            <a:spLocks noGrp="1" noRot="1" noChangeAspect="1"/>
          </p:cNvSpPr>
          <p:nvPr>
            <p:ph type="sldImg" idx="2"/>
          </p:nvPr>
        </p:nvSpPr>
        <p:spPr>
          <a:xfrm>
            <a:off x="714375" y="1160463"/>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a:extLst>
            <a:ext uri="{FF2B5EF4-FFF2-40B4-BE49-F238E27FC236}">
              <a16:creationId xmlns:a16="http://schemas.microsoft.com/office/drawing/2014/main" id="{3D5630E6-6617-E96C-E0A0-71B42B8CF4D1}"/>
            </a:ext>
          </a:extLst>
        </p:cNvPr>
        <p:cNvGrpSpPr/>
        <p:nvPr/>
      </p:nvGrpSpPr>
      <p:grpSpPr>
        <a:xfrm>
          <a:off x="0" y="0"/>
          <a:ext cx="0" cy="0"/>
          <a:chOff x="0" y="0"/>
          <a:chExt cx="0" cy="0"/>
        </a:xfrm>
      </p:grpSpPr>
      <p:sp>
        <p:nvSpPr>
          <p:cNvPr id="416" name="Google Shape;416;p38:notes">
            <a:extLst>
              <a:ext uri="{FF2B5EF4-FFF2-40B4-BE49-F238E27FC236}">
                <a16:creationId xmlns:a16="http://schemas.microsoft.com/office/drawing/2014/main" id="{B11A9281-E906-E652-2E45-191A3E1A5D9C}"/>
              </a:ext>
            </a:extLst>
          </p:cNvPr>
          <p:cNvSpPr txBox="1">
            <a:spLocks noGrp="1"/>
          </p:cNvSpPr>
          <p:nvPr>
            <p:ph type="body" idx="1"/>
          </p:nvPr>
        </p:nvSpPr>
        <p:spPr>
          <a:xfrm>
            <a:off x="700405" y="4470837"/>
            <a:ext cx="5603240" cy="3657957"/>
          </a:xfrm>
          <a:prstGeom prst="rect">
            <a:avLst/>
          </a:prstGeom>
          <a:noFill/>
          <a:ln>
            <a:noFill/>
          </a:ln>
        </p:spPr>
        <p:txBody>
          <a:bodyPr spcFirstLastPara="1" wrap="square" lIns="93100" tIns="46550" rIns="93100" bIns="46550" anchor="t" anchorCtr="0">
            <a:noAutofit/>
          </a:bodyPr>
          <a:lstStyle/>
          <a:p>
            <a:pPr marL="0" lvl="0" indent="0" algn="l" rtl="0">
              <a:lnSpc>
                <a:spcPct val="100000"/>
              </a:lnSpc>
              <a:spcBef>
                <a:spcPts val="0"/>
              </a:spcBef>
              <a:spcAft>
                <a:spcPts val="0"/>
              </a:spcAft>
              <a:buSzPts val="1400"/>
              <a:buNone/>
            </a:pPr>
            <a:endParaRPr/>
          </a:p>
        </p:txBody>
      </p:sp>
      <p:sp>
        <p:nvSpPr>
          <p:cNvPr id="417" name="Google Shape;417;p38:notes">
            <a:extLst>
              <a:ext uri="{FF2B5EF4-FFF2-40B4-BE49-F238E27FC236}">
                <a16:creationId xmlns:a16="http://schemas.microsoft.com/office/drawing/2014/main" id="{BC02BF8F-038D-4BBD-8A89-9F63B83072B7}"/>
              </a:ext>
            </a:extLst>
          </p:cNvPr>
          <p:cNvSpPr>
            <a:spLocks noGrp="1" noRot="1" noChangeAspect="1"/>
          </p:cNvSpPr>
          <p:nvPr>
            <p:ph type="sldImg" idx="2"/>
          </p:nvPr>
        </p:nvSpPr>
        <p:spPr>
          <a:xfrm>
            <a:off x="714375" y="1160463"/>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1817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a:extLst>
            <a:ext uri="{FF2B5EF4-FFF2-40B4-BE49-F238E27FC236}">
              <a16:creationId xmlns:a16="http://schemas.microsoft.com/office/drawing/2014/main" id="{DC1EA7F6-EB8B-78CF-D460-247C6519306D}"/>
            </a:ext>
          </a:extLst>
        </p:cNvPr>
        <p:cNvGrpSpPr/>
        <p:nvPr/>
      </p:nvGrpSpPr>
      <p:grpSpPr>
        <a:xfrm>
          <a:off x="0" y="0"/>
          <a:ext cx="0" cy="0"/>
          <a:chOff x="0" y="0"/>
          <a:chExt cx="0" cy="0"/>
        </a:xfrm>
      </p:grpSpPr>
      <p:sp>
        <p:nvSpPr>
          <p:cNvPr id="123" name="Google Shape;123;p3:notes">
            <a:extLst>
              <a:ext uri="{FF2B5EF4-FFF2-40B4-BE49-F238E27FC236}">
                <a16:creationId xmlns:a16="http://schemas.microsoft.com/office/drawing/2014/main" id="{39FC4CAA-C380-611F-34FF-B0B45F82B46B}"/>
              </a:ext>
            </a:extLst>
          </p:cNvPr>
          <p:cNvSpPr txBox="1">
            <a:spLocks noGrp="1"/>
          </p:cNvSpPr>
          <p:nvPr>
            <p:ph type="body" idx="1"/>
          </p:nvPr>
        </p:nvSpPr>
        <p:spPr>
          <a:xfrm>
            <a:off x="700405" y="4470837"/>
            <a:ext cx="5603240" cy="3657957"/>
          </a:xfrm>
          <a:prstGeom prst="rect">
            <a:avLst/>
          </a:prstGeom>
          <a:noFill/>
          <a:ln>
            <a:noFill/>
          </a:ln>
        </p:spPr>
        <p:txBody>
          <a:bodyPr spcFirstLastPara="1" wrap="square" lIns="93100" tIns="46550" rIns="93100" bIns="46550" anchor="t" anchorCtr="0">
            <a:noAutofit/>
          </a:bodyPr>
          <a:lstStyle/>
          <a:p>
            <a:pPr marL="0" lvl="0" indent="0" algn="l" rtl="0">
              <a:lnSpc>
                <a:spcPct val="100000"/>
              </a:lnSpc>
              <a:spcBef>
                <a:spcPts val="0"/>
              </a:spcBef>
              <a:spcAft>
                <a:spcPts val="0"/>
              </a:spcAft>
              <a:buSzPts val="1400"/>
              <a:buNone/>
            </a:pPr>
            <a:endParaRPr dirty="0"/>
          </a:p>
        </p:txBody>
      </p:sp>
      <p:sp>
        <p:nvSpPr>
          <p:cNvPr id="124" name="Google Shape;124;p3:notes">
            <a:extLst>
              <a:ext uri="{FF2B5EF4-FFF2-40B4-BE49-F238E27FC236}">
                <a16:creationId xmlns:a16="http://schemas.microsoft.com/office/drawing/2014/main" id="{F5D4466A-8C17-731F-D6C2-B20FF21D7174}"/>
              </a:ext>
            </a:extLst>
          </p:cNvPr>
          <p:cNvSpPr>
            <a:spLocks noGrp="1" noRot="1" noChangeAspect="1"/>
          </p:cNvSpPr>
          <p:nvPr>
            <p:ph type="sldImg" idx="2"/>
          </p:nvPr>
        </p:nvSpPr>
        <p:spPr>
          <a:xfrm>
            <a:off x="714375" y="1160463"/>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030172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3:notes"/>
          <p:cNvSpPr txBox="1">
            <a:spLocks noGrp="1"/>
          </p:cNvSpPr>
          <p:nvPr>
            <p:ph type="body" idx="1"/>
          </p:nvPr>
        </p:nvSpPr>
        <p:spPr>
          <a:xfrm>
            <a:off x="700405" y="4470837"/>
            <a:ext cx="5603240" cy="3657957"/>
          </a:xfrm>
          <a:prstGeom prst="rect">
            <a:avLst/>
          </a:prstGeom>
          <a:noFill/>
          <a:ln>
            <a:noFill/>
          </a:ln>
        </p:spPr>
        <p:txBody>
          <a:bodyPr spcFirstLastPara="1" wrap="square" lIns="93100" tIns="46550" rIns="93100" bIns="46550" anchor="t" anchorCtr="0">
            <a:noAutofit/>
          </a:bodyPr>
          <a:lstStyle/>
          <a:p>
            <a:pPr marL="0" lvl="0" indent="0" algn="l" rtl="0">
              <a:lnSpc>
                <a:spcPct val="100000"/>
              </a:lnSpc>
              <a:spcBef>
                <a:spcPts val="0"/>
              </a:spcBef>
              <a:spcAft>
                <a:spcPts val="0"/>
              </a:spcAft>
              <a:buSzPts val="1400"/>
              <a:buNone/>
            </a:pPr>
            <a:endParaRPr dirty="0"/>
          </a:p>
        </p:txBody>
      </p:sp>
      <p:sp>
        <p:nvSpPr>
          <p:cNvPr id="124" name="Google Shape;124;p3:notes"/>
          <p:cNvSpPr>
            <a:spLocks noGrp="1" noRot="1" noChangeAspect="1"/>
          </p:cNvSpPr>
          <p:nvPr>
            <p:ph type="sldImg" idx="2"/>
          </p:nvPr>
        </p:nvSpPr>
        <p:spPr>
          <a:xfrm>
            <a:off x="714375" y="1160463"/>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6:notes"/>
          <p:cNvSpPr txBox="1">
            <a:spLocks noGrp="1"/>
          </p:cNvSpPr>
          <p:nvPr>
            <p:ph type="body" idx="1"/>
          </p:nvPr>
        </p:nvSpPr>
        <p:spPr>
          <a:xfrm>
            <a:off x="700405" y="4470837"/>
            <a:ext cx="5603240" cy="3657957"/>
          </a:xfrm>
          <a:prstGeom prst="rect">
            <a:avLst/>
          </a:prstGeom>
          <a:noFill/>
          <a:ln>
            <a:noFill/>
          </a:ln>
        </p:spPr>
        <p:txBody>
          <a:bodyPr spcFirstLastPara="1" wrap="square" lIns="93100" tIns="46550" rIns="93100" bIns="46550" anchor="t" anchorCtr="0">
            <a:noAutofit/>
          </a:bodyPr>
          <a:lstStyle/>
          <a:p>
            <a:pPr marL="0" lvl="0" indent="0" algn="l" rtl="0">
              <a:lnSpc>
                <a:spcPct val="100000"/>
              </a:lnSpc>
              <a:spcBef>
                <a:spcPts val="0"/>
              </a:spcBef>
              <a:spcAft>
                <a:spcPts val="0"/>
              </a:spcAft>
              <a:buSzPts val="1400"/>
              <a:buNone/>
            </a:pPr>
            <a:endParaRPr/>
          </a:p>
        </p:txBody>
      </p:sp>
      <p:sp>
        <p:nvSpPr>
          <p:cNvPr id="142" name="Google Shape;142;p6:notes"/>
          <p:cNvSpPr>
            <a:spLocks noGrp="1" noRot="1" noChangeAspect="1"/>
          </p:cNvSpPr>
          <p:nvPr>
            <p:ph type="sldImg" idx="2"/>
          </p:nvPr>
        </p:nvSpPr>
        <p:spPr>
          <a:xfrm>
            <a:off x="714375" y="1160463"/>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8:notes"/>
          <p:cNvSpPr txBox="1">
            <a:spLocks noGrp="1"/>
          </p:cNvSpPr>
          <p:nvPr>
            <p:ph type="body" idx="1"/>
          </p:nvPr>
        </p:nvSpPr>
        <p:spPr>
          <a:xfrm>
            <a:off x="700405" y="4470837"/>
            <a:ext cx="5603240" cy="3657957"/>
          </a:xfrm>
          <a:prstGeom prst="rect">
            <a:avLst/>
          </a:prstGeom>
          <a:noFill/>
          <a:ln>
            <a:noFill/>
          </a:ln>
        </p:spPr>
        <p:txBody>
          <a:bodyPr spcFirstLastPara="1" wrap="square" lIns="93100" tIns="46550" rIns="93100" bIns="46550" anchor="t" anchorCtr="0">
            <a:noAutofit/>
          </a:bodyPr>
          <a:lstStyle/>
          <a:p>
            <a:pPr marL="0" lvl="0" indent="0" algn="l" rtl="0">
              <a:lnSpc>
                <a:spcPct val="100000"/>
              </a:lnSpc>
              <a:spcBef>
                <a:spcPts val="0"/>
              </a:spcBef>
              <a:spcAft>
                <a:spcPts val="0"/>
              </a:spcAft>
              <a:buSzPts val="1400"/>
              <a:buNone/>
            </a:pPr>
            <a:endParaRPr/>
          </a:p>
        </p:txBody>
      </p:sp>
      <p:sp>
        <p:nvSpPr>
          <p:cNvPr id="160" name="Google Shape;160;p8:notes"/>
          <p:cNvSpPr>
            <a:spLocks noGrp="1" noRot="1" noChangeAspect="1"/>
          </p:cNvSpPr>
          <p:nvPr>
            <p:ph type="sldImg" idx="2"/>
          </p:nvPr>
        </p:nvSpPr>
        <p:spPr>
          <a:xfrm>
            <a:off x="714375" y="1160463"/>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a:extLst>
            <a:ext uri="{FF2B5EF4-FFF2-40B4-BE49-F238E27FC236}">
              <a16:creationId xmlns:a16="http://schemas.microsoft.com/office/drawing/2014/main" id="{996FE1DD-690E-02E6-65D2-497B3A3BB961}"/>
            </a:ext>
          </a:extLst>
        </p:cNvPr>
        <p:cNvGrpSpPr/>
        <p:nvPr/>
      </p:nvGrpSpPr>
      <p:grpSpPr>
        <a:xfrm>
          <a:off x="0" y="0"/>
          <a:ext cx="0" cy="0"/>
          <a:chOff x="0" y="0"/>
          <a:chExt cx="0" cy="0"/>
        </a:xfrm>
      </p:grpSpPr>
      <p:sp>
        <p:nvSpPr>
          <p:cNvPr id="141" name="Google Shape;141;p6:notes">
            <a:extLst>
              <a:ext uri="{FF2B5EF4-FFF2-40B4-BE49-F238E27FC236}">
                <a16:creationId xmlns:a16="http://schemas.microsoft.com/office/drawing/2014/main" id="{9D534B68-C18C-1799-3895-32FE4B4A7B4A}"/>
              </a:ext>
            </a:extLst>
          </p:cNvPr>
          <p:cNvSpPr txBox="1">
            <a:spLocks noGrp="1"/>
          </p:cNvSpPr>
          <p:nvPr>
            <p:ph type="body" idx="1"/>
          </p:nvPr>
        </p:nvSpPr>
        <p:spPr>
          <a:xfrm>
            <a:off x="700405" y="4470837"/>
            <a:ext cx="5603240" cy="3657957"/>
          </a:xfrm>
          <a:prstGeom prst="rect">
            <a:avLst/>
          </a:prstGeom>
          <a:noFill/>
          <a:ln>
            <a:noFill/>
          </a:ln>
        </p:spPr>
        <p:txBody>
          <a:bodyPr spcFirstLastPara="1" wrap="square" lIns="93100" tIns="46550" rIns="93100" bIns="46550" anchor="t" anchorCtr="0">
            <a:noAutofit/>
          </a:bodyPr>
          <a:lstStyle/>
          <a:p>
            <a:pPr marL="0" lvl="0" indent="0" algn="l" rtl="0">
              <a:lnSpc>
                <a:spcPct val="100000"/>
              </a:lnSpc>
              <a:spcBef>
                <a:spcPts val="0"/>
              </a:spcBef>
              <a:spcAft>
                <a:spcPts val="0"/>
              </a:spcAft>
              <a:buSzPts val="1400"/>
              <a:buNone/>
            </a:pPr>
            <a:endParaRPr/>
          </a:p>
        </p:txBody>
      </p:sp>
      <p:sp>
        <p:nvSpPr>
          <p:cNvPr id="142" name="Google Shape;142;p6:notes">
            <a:extLst>
              <a:ext uri="{FF2B5EF4-FFF2-40B4-BE49-F238E27FC236}">
                <a16:creationId xmlns:a16="http://schemas.microsoft.com/office/drawing/2014/main" id="{22C09381-F97A-A8AE-9119-1537DB4D31BC}"/>
              </a:ext>
            </a:extLst>
          </p:cNvPr>
          <p:cNvSpPr>
            <a:spLocks noGrp="1" noRot="1" noChangeAspect="1"/>
          </p:cNvSpPr>
          <p:nvPr>
            <p:ph type="sldImg" idx="2"/>
          </p:nvPr>
        </p:nvSpPr>
        <p:spPr>
          <a:xfrm>
            <a:off x="714375" y="1160463"/>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568908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9:notes"/>
          <p:cNvSpPr txBox="1">
            <a:spLocks noGrp="1"/>
          </p:cNvSpPr>
          <p:nvPr>
            <p:ph type="body" idx="1"/>
          </p:nvPr>
        </p:nvSpPr>
        <p:spPr>
          <a:xfrm>
            <a:off x="700405" y="4470837"/>
            <a:ext cx="5603240" cy="3657957"/>
          </a:xfrm>
          <a:prstGeom prst="rect">
            <a:avLst/>
          </a:prstGeom>
          <a:noFill/>
          <a:ln>
            <a:noFill/>
          </a:ln>
        </p:spPr>
        <p:txBody>
          <a:bodyPr spcFirstLastPara="1" wrap="square" lIns="93100" tIns="46550" rIns="93100" bIns="46550" anchor="t" anchorCtr="0">
            <a:noAutofit/>
          </a:bodyPr>
          <a:lstStyle/>
          <a:p>
            <a:pPr marL="0" lvl="0" indent="0" algn="l" rtl="0">
              <a:lnSpc>
                <a:spcPct val="100000"/>
              </a:lnSpc>
              <a:spcBef>
                <a:spcPts val="0"/>
              </a:spcBef>
              <a:spcAft>
                <a:spcPts val="0"/>
              </a:spcAft>
              <a:buSzPts val="1400"/>
              <a:buNone/>
            </a:pPr>
            <a:endParaRPr dirty="0"/>
          </a:p>
        </p:txBody>
      </p:sp>
      <p:sp>
        <p:nvSpPr>
          <p:cNvPr id="166" name="Google Shape;166;p9:notes"/>
          <p:cNvSpPr>
            <a:spLocks noGrp="1" noRot="1" noChangeAspect="1"/>
          </p:cNvSpPr>
          <p:nvPr>
            <p:ph type="sldImg" idx="2"/>
          </p:nvPr>
        </p:nvSpPr>
        <p:spPr>
          <a:xfrm>
            <a:off x="714375" y="1160463"/>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4:notes"/>
          <p:cNvSpPr txBox="1">
            <a:spLocks noGrp="1"/>
          </p:cNvSpPr>
          <p:nvPr>
            <p:ph type="body" idx="1"/>
          </p:nvPr>
        </p:nvSpPr>
        <p:spPr>
          <a:xfrm>
            <a:off x="700405" y="4470837"/>
            <a:ext cx="5603240" cy="3657957"/>
          </a:xfrm>
          <a:prstGeom prst="rect">
            <a:avLst/>
          </a:prstGeom>
        </p:spPr>
        <p:txBody>
          <a:bodyPr spcFirstLastPara="1" wrap="square" lIns="93100" tIns="46550" rIns="93100" bIns="46550" anchor="t" anchorCtr="0">
            <a:noAutofit/>
          </a:bodyPr>
          <a:lstStyle/>
          <a:p>
            <a:pPr marL="0" lvl="0" indent="0" algn="l" rtl="0">
              <a:spcBef>
                <a:spcPts val="0"/>
              </a:spcBef>
              <a:spcAft>
                <a:spcPts val="0"/>
              </a:spcAft>
              <a:buNone/>
            </a:pPr>
            <a:endParaRPr/>
          </a:p>
        </p:txBody>
      </p:sp>
      <p:sp>
        <p:nvSpPr>
          <p:cNvPr id="172" name="Google Shape;172;p14:notes"/>
          <p:cNvSpPr>
            <a:spLocks noGrp="1" noRot="1" noChangeAspect="1"/>
          </p:cNvSpPr>
          <p:nvPr>
            <p:ph type="sldImg" idx="2"/>
          </p:nvPr>
        </p:nvSpPr>
        <p:spPr>
          <a:xfrm>
            <a:off x="714375" y="1160463"/>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2:notes"/>
          <p:cNvSpPr txBox="1">
            <a:spLocks noGrp="1"/>
          </p:cNvSpPr>
          <p:nvPr>
            <p:ph type="body" idx="1"/>
          </p:nvPr>
        </p:nvSpPr>
        <p:spPr>
          <a:xfrm>
            <a:off x="700405" y="4470837"/>
            <a:ext cx="5603240" cy="3657957"/>
          </a:xfrm>
          <a:prstGeom prst="rect">
            <a:avLst/>
          </a:prstGeom>
          <a:noFill/>
          <a:ln>
            <a:noFill/>
          </a:ln>
        </p:spPr>
        <p:txBody>
          <a:bodyPr spcFirstLastPara="1" wrap="square" lIns="93100" tIns="46550" rIns="93100" bIns="4655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12:notes"/>
          <p:cNvSpPr>
            <a:spLocks noGrp="1" noRot="1" noChangeAspect="1"/>
          </p:cNvSpPr>
          <p:nvPr>
            <p:ph type="sldImg" idx="2"/>
          </p:nvPr>
        </p:nvSpPr>
        <p:spPr>
          <a:xfrm>
            <a:off x="714375" y="1160463"/>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DE3E60A-EB93-41DE-9E5E-A7B6C9B04E2F}" type="datetimeFigureOut">
              <a:rPr lang="en-CH" smtClean="0"/>
              <a:t>22.08.2025</a:t>
            </a:fld>
            <a:endParaRPr lang="en-CH"/>
          </a:p>
        </p:txBody>
      </p:sp>
      <p:sp>
        <p:nvSpPr>
          <p:cNvPr id="5" name="Footer Placeholder 4"/>
          <p:cNvSpPr>
            <a:spLocks noGrp="1"/>
          </p:cNvSpPr>
          <p:nvPr>
            <p:ph type="ftr" sz="quarter" idx="11"/>
          </p:nvPr>
        </p:nvSpPr>
        <p:spPr/>
        <p:txBody>
          <a:bodyPr/>
          <a:lstStyle/>
          <a:p>
            <a:endParaRPr lang="en-CH"/>
          </a:p>
        </p:txBody>
      </p:sp>
      <p:sp>
        <p:nvSpPr>
          <p:cNvPr id="6" name="Slide Number Placeholder 5"/>
          <p:cNvSpPr>
            <a:spLocks noGrp="1"/>
          </p:cNvSpPr>
          <p:nvPr>
            <p:ph type="sldNum" sz="quarter" idx="12"/>
          </p:nvPr>
        </p:nvSpPr>
        <p:spPr/>
        <p:txBody>
          <a:bodyPr/>
          <a:lstStyle/>
          <a:p>
            <a:fld id="{624AF281-1A14-4C50-AF16-D08932FD88CD}" type="slidenum">
              <a:rPr lang="en-CH" smtClean="0"/>
              <a:t>‹#›</a:t>
            </a:fld>
            <a:endParaRPr lang="en-CH"/>
          </a:p>
        </p:txBody>
      </p:sp>
    </p:spTree>
    <p:extLst>
      <p:ext uri="{BB962C8B-B14F-4D97-AF65-F5344CB8AC3E}">
        <p14:creationId xmlns:p14="http://schemas.microsoft.com/office/powerpoint/2010/main" val="15268079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DE3E60A-EB93-41DE-9E5E-A7B6C9B04E2F}" type="datetimeFigureOut">
              <a:rPr lang="en-CH" smtClean="0"/>
              <a:t>22.08.2025</a:t>
            </a:fld>
            <a:endParaRPr lang="en-CH"/>
          </a:p>
        </p:txBody>
      </p:sp>
      <p:sp>
        <p:nvSpPr>
          <p:cNvPr id="5" name="Footer Placeholder 4"/>
          <p:cNvSpPr>
            <a:spLocks noGrp="1"/>
          </p:cNvSpPr>
          <p:nvPr>
            <p:ph type="ftr" sz="quarter" idx="11"/>
          </p:nvPr>
        </p:nvSpPr>
        <p:spPr/>
        <p:txBody>
          <a:bodyPr/>
          <a:lstStyle/>
          <a:p>
            <a:endParaRPr lang="en-CH"/>
          </a:p>
        </p:txBody>
      </p:sp>
      <p:sp>
        <p:nvSpPr>
          <p:cNvPr id="6" name="Slide Number Placeholder 5"/>
          <p:cNvSpPr>
            <a:spLocks noGrp="1"/>
          </p:cNvSpPr>
          <p:nvPr>
            <p:ph type="sldNum" sz="quarter" idx="12"/>
          </p:nvPr>
        </p:nvSpPr>
        <p:spPr/>
        <p:txBody>
          <a:bodyPr/>
          <a:lstStyle/>
          <a:p>
            <a:fld id="{624AF281-1A14-4C50-AF16-D08932FD88CD}" type="slidenum">
              <a:rPr lang="en-CH" smtClean="0"/>
              <a:t>‹#›</a:t>
            </a:fld>
            <a:endParaRPr lang="en-CH"/>
          </a:p>
        </p:txBody>
      </p:sp>
    </p:spTree>
    <p:extLst>
      <p:ext uri="{BB962C8B-B14F-4D97-AF65-F5344CB8AC3E}">
        <p14:creationId xmlns:p14="http://schemas.microsoft.com/office/powerpoint/2010/main" val="12948097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DE3E60A-EB93-41DE-9E5E-A7B6C9B04E2F}" type="datetimeFigureOut">
              <a:rPr lang="en-CH" smtClean="0"/>
              <a:t>22.08.2025</a:t>
            </a:fld>
            <a:endParaRPr lang="en-CH"/>
          </a:p>
        </p:txBody>
      </p:sp>
      <p:sp>
        <p:nvSpPr>
          <p:cNvPr id="5" name="Footer Placeholder 4"/>
          <p:cNvSpPr>
            <a:spLocks noGrp="1"/>
          </p:cNvSpPr>
          <p:nvPr>
            <p:ph type="ftr" sz="quarter" idx="11"/>
          </p:nvPr>
        </p:nvSpPr>
        <p:spPr/>
        <p:txBody>
          <a:bodyPr/>
          <a:lstStyle/>
          <a:p>
            <a:endParaRPr lang="en-CH"/>
          </a:p>
        </p:txBody>
      </p:sp>
      <p:sp>
        <p:nvSpPr>
          <p:cNvPr id="6" name="Slide Number Placeholder 5"/>
          <p:cNvSpPr>
            <a:spLocks noGrp="1"/>
          </p:cNvSpPr>
          <p:nvPr>
            <p:ph type="sldNum" sz="quarter" idx="12"/>
          </p:nvPr>
        </p:nvSpPr>
        <p:spPr/>
        <p:txBody>
          <a:bodyPr/>
          <a:lstStyle/>
          <a:p>
            <a:fld id="{624AF281-1A14-4C50-AF16-D08932FD88CD}" type="slidenum">
              <a:rPr lang="en-CH" smtClean="0"/>
              <a:t>‹#›</a:t>
            </a:fld>
            <a:endParaRPr lang="en-CH"/>
          </a:p>
        </p:txBody>
      </p:sp>
    </p:spTree>
    <p:extLst>
      <p:ext uri="{BB962C8B-B14F-4D97-AF65-F5344CB8AC3E}">
        <p14:creationId xmlns:p14="http://schemas.microsoft.com/office/powerpoint/2010/main" val="13329741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ody text">
  <p:cSld name="body text">
    <p:spTree>
      <p:nvGrpSpPr>
        <p:cNvPr id="1" name="Shape 31"/>
        <p:cNvGrpSpPr/>
        <p:nvPr/>
      </p:nvGrpSpPr>
      <p:grpSpPr>
        <a:xfrm>
          <a:off x="0" y="0"/>
          <a:ext cx="0" cy="0"/>
          <a:chOff x="0" y="0"/>
          <a:chExt cx="0" cy="0"/>
        </a:xfrm>
      </p:grpSpPr>
      <p:sp>
        <p:nvSpPr>
          <p:cNvPr id="32" name="Google Shape;32;p49"/>
          <p:cNvSpPr txBox="1">
            <a:spLocks noGrp="1"/>
          </p:cNvSpPr>
          <p:nvPr>
            <p:ph type="title"/>
          </p:nvPr>
        </p:nvSpPr>
        <p:spPr>
          <a:xfrm>
            <a:off x="518160" y="758403"/>
            <a:ext cx="11155681" cy="606164"/>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accent3"/>
              </a:buClr>
              <a:buSzPts val="3100"/>
              <a:buFont typeface="Arial"/>
              <a:buNone/>
              <a:defRPr sz="31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49"/>
          <p:cNvSpPr txBox="1">
            <a:spLocks noGrp="1"/>
          </p:cNvSpPr>
          <p:nvPr>
            <p:ph type="body" idx="1"/>
          </p:nvPr>
        </p:nvSpPr>
        <p:spPr>
          <a:xfrm>
            <a:off x="518160" y="1609859"/>
            <a:ext cx="11155680" cy="4827559"/>
          </a:xfrm>
          <a:prstGeom prst="rect">
            <a:avLst/>
          </a:prstGeom>
          <a:noFill/>
          <a:ln>
            <a:noFill/>
          </a:ln>
        </p:spPr>
        <p:txBody>
          <a:bodyPr spcFirstLastPara="1" wrap="square" lIns="91425" tIns="45700" rIns="91425" bIns="45700" anchor="t" anchorCtr="0">
            <a:noAutofit/>
          </a:bodyPr>
          <a:lstStyle>
            <a:lvl1pPr marL="457200" lvl="0" indent="-381000" algn="l">
              <a:lnSpc>
                <a:spcPct val="110000"/>
              </a:lnSpc>
              <a:spcBef>
                <a:spcPts val="0"/>
              </a:spcBef>
              <a:spcAft>
                <a:spcPts val="0"/>
              </a:spcAft>
              <a:buClr>
                <a:schemeClr val="dk1"/>
              </a:buClr>
              <a:buSzPts val="2400"/>
              <a:buChar char="•"/>
              <a:defRPr sz="2400" b="0" i="0">
                <a:latin typeface="Arial"/>
                <a:ea typeface="Arial"/>
                <a:cs typeface="Arial"/>
                <a:sym typeface="Arial"/>
              </a:defRPr>
            </a:lvl1pPr>
            <a:lvl2pPr marL="914400" lvl="1" indent="-361950" algn="l">
              <a:lnSpc>
                <a:spcPct val="110000"/>
              </a:lnSpc>
              <a:spcBef>
                <a:spcPts val="600"/>
              </a:spcBef>
              <a:spcAft>
                <a:spcPts val="0"/>
              </a:spcAft>
              <a:buClr>
                <a:schemeClr val="dk1"/>
              </a:buClr>
              <a:buSzPts val="2100"/>
              <a:buChar char="•"/>
              <a:defRPr sz="2100" b="0" i="0">
                <a:latin typeface="Arial"/>
                <a:ea typeface="Arial"/>
                <a:cs typeface="Arial"/>
                <a:sym typeface="Arial"/>
              </a:defRPr>
            </a:lvl2pPr>
            <a:lvl3pPr marL="1371600" lvl="2" indent="-342900" algn="l">
              <a:lnSpc>
                <a:spcPct val="110000"/>
              </a:lnSpc>
              <a:spcBef>
                <a:spcPts val="600"/>
              </a:spcBef>
              <a:spcAft>
                <a:spcPts val="0"/>
              </a:spcAft>
              <a:buClr>
                <a:schemeClr val="dk1"/>
              </a:buClr>
              <a:buSzPts val="1800"/>
              <a:buChar char="•"/>
              <a:defRPr sz="1800" b="0" i="0">
                <a:latin typeface="Arial"/>
                <a:ea typeface="Arial"/>
                <a:cs typeface="Arial"/>
                <a:sym typeface="Arial"/>
              </a:defRPr>
            </a:lvl3pPr>
            <a:lvl4pPr marL="1828800" lvl="3" indent="-330200" algn="l">
              <a:lnSpc>
                <a:spcPct val="110000"/>
              </a:lnSpc>
              <a:spcBef>
                <a:spcPts val="600"/>
              </a:spcBef>
              <a:spcAft>
                <a:spcPts val="0"/>
              </a:spcAft>
              <a:buClr>
                <a:schemeClr val="dk1"/>
              </a:buClr>
              <a:buSzPts val="1600"/>
              <a:buChar char="•"/>
              <a:defRPr sz="1600" b="0" i="0">
                <a:latin typeface="Arial"/>
                <a:ea typeface="Arial"/>
                <a:cs typeface="Arial"/>
                <a:sym typeface="Arial"/>
              </a:defRPr>
            </a:lvl4pPr>
            <a:lvl5pPr marL="2286000" lvl="4" indent="-317500" algn="l">
              <a:lnSpc>
                <a:spcPct val="110000"/>
              </a:lnSpc>
              <a:spcBef>
                <a:spcPts val="600"/>
              </a:spcBef>
              <a:spcAft>
                <a:spcPts val="0"/>
              </a:spcAft>
              <a:buClr>
                <a:schemeClr val="dk1"/>
              </a:buClr>
              <a:buSzPts val="1400"/>
              <a:buChar char="•"/>
              <a:defRPr sz="1400" b="0" i="0">
                <a:latin typeface="Arial"/>
                <a:ea typeface="Arial"/>
                <a:cs typeface="Arial"/>
                <a:sym typeface="Aria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8715050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p:cSld name="1_Title Only">
    <p:spTree>
      <p:nvGrpSpPr>
        <p:cNvPr id="1" name="Shape 95"/>
        <p:cNvGrpSpPr/>
        <p:nvPr/>
      </p:nvGrpSpPr>
      <p:grpSpPr>
        <a:xfrm>
          <a:off x="0" y="0"/>
          <a:ext cx="0" cy="0"/>
          <a:chOff x="0" y="0"/>
          <a:chExt cx="0" cy="0"/>
        </a:xfrm>
      </p:grpSpPr>
      <p:sp>
        <p:nvSpPr>
          <p:cNvPr id="100" name="Google Shape;100;p57"/>
          <p:cNvSpPr txBox="1">
            <a:spLocks noGrp="1"/>
          </p:cNvSpPr>
          <p:nvPr>
            <p:ph type="body" idx="1"/>
          </p:nvPr>
        </p:nvSpPr>
        <p:spPr>
          <a:xfrm>
            <a:off x="534572" y="759773"/>
            <a:ext cx="11139268" cy="604794"/>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accent3"/>
              </a:buClr>
              <a:buSzPts val="3400"/>
              <a:buNone/>
              <a:defRPr sz="3400" b="1">
                <a:solidFill>
                  <a:schemeClr val="accent3"/>
                </a:solidFill>
                <a:latin typeface="Arial"/>
                <a:ea typeface="Arial"/>
                <a:cs typeface="Arial"/>
                <a:sym typeface="Arial"/>
              </a:defRPr>
            </a:lvl1pPr>
            <a:lvl2pPr marL="914400" lvl="1" indent="-342900" algn="l">
              <a:lnSpc>
                <a:spcPct val="100000"/>
              </a:lnSpc>
              <a:spcBef>
                <a:spcPts val="800"/>
              </a:spcBef>
              <a:spcAft>
                <a:spcPts val="0"/>
              </a:spcAft>
              <a:buClr>
                <a:schemeClr val="dk1"/>
              </a:buClr>
              <a:buSzPts val="1800"/>
              <a:buChar char="•"/>
              <a:defRPr/>
            </a:lvl2pPr>
            <a:lvl3pPr marL="1371600" lvl="2" indent="-342900" algn="l">
              <a:lnSpc>
                <a:spcPct val="100000"/>
              </a:lnSpc>
              <a:spcBef>
                <a:spcPts val="8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400"/>
              </a:spcBef>
              <a:spcAft>
                <a:spcPts val="0"/>
              </a:spcAft>
              <a:buClr>
                <a:schemeClr val="dk1"/>
              </a:buClr>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6948682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
  <p:cSld name="1_Two Content">
    <p:spTree>
      <p:nvGrpSpPr>
        <p:cNvPr id="1" name="Shape 41"/>
        <p:cNvGrpSpPr/>
        <p:nvPr/>
      </p:nvGrpSpPr>
      <p:grpSpPr>
        <a:xfrm>
          <a:off x="0" y="0"/>
          <a:ext cx="0" cy="0"/>
          <a:chOff x="0" y="0"/>
          <a:chExt cx="0" cy="0"/>
        </a:xfrm>
      </p:grpSpPr>
      <p:cxnSp>
        <p:nvCxnSpPr>
          <p:cNvPr id="42" name="Google Shape;42;p53"/>
          <p:cNvCxnSpPr/>
          <p:nvPr/>
        </p:nvCxnSpPr>
        <p:spPr>
          <a:xfrm>
            <a:off x="518160" y="420576"/>
            <a:ext cx="11155680" cy="0"/>
          </a:xfrm>
          <a:prstGeom prst="straightConnector1">
            <a:avLst/>
          </a:prstGeom>
          <a:noFill/>
          <a:ln w="9525" cap="flat" cmpd="sng">
            <a:solidFill>
              <a:schemeClr val="dk1"/>
            </a:solidFill>
            <a:prstDash val="solid"/>
            <a:miter lim="800000"/>
            <a:headEnd type="none" w="sm" len="sm"/>
            <a:tailEnd type="none" w="sm" len="sm"/>
          </a:ln>
        </p:spPr>
      </p:cxnSp>
      <p:grpSp>
        <p:nvGrpSpPr>
          <p:cNvPr id="43" name="Google Shape;43;p53"/>
          <p:cNvGrpSpPr/>
          <p:nvPr/>
        </p:nvGrpSpPr>
        <p:grpSpPr>
          <a:xfrm>
            <a:off x="5867400" y="187500"/>
            <a:ext cx="457200" cy="458571"/>
            <a:chOff x="5944772" y="185842"/>
            <a:chExt cx="457200" cy="458571"/>
          </a:xfrm>
        </p:grpSpPr>
        <p:sp>
          <p:nvSpPr>
            <p:cNvPr id="44" name="Google Shape;44;p53"/>
            <p:cNvSpPr/>
            <p:nvPr/>
          </p:nvSpPr>
          <p:spPr>
            <a:xfrm>
              <a:off x="5944772" y="185842"/>
              <a:ext cx="457200" cy="457200"/>
            </a:xfrm>
            <a:prstGeom prst="rect">
              <a:avLst/>
            </a:prstGeom>
            <a:solidFill>
              <a:schemeClr val="dk2"/>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5" name="Google Shape;45;p53"/>
            <p:cNvSpPr/>
            <p:nvPr/>
          </p:nvSpPr>
          <p:spPr>
            <a:xfrm>
              <a:off x="5944772" y="187213"/>
              <a:ext cx="457200" cy="457200"/>
            </a:xfrm>
            <a:prstGeom prst="ellipse">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sp>
        <p:nvSpPr>
          <p:cNvPr id="46" name="Google Shape;46;p53"/>
          <p:cNvSpPr>
            <a:spLocks noGrp="1"/>
          </p:cNvSpPr>
          <p:nvPr>
            <p:ph type="pic" idx="2"/>
          </p:nvPr>
        </p:nvSpPr>
        <p:spPr>
          <a:xfrm>
            <a:off x="589772" y="1828800"/>
            <a:ext cx="5265744" cy="4579034"/>
          </a:xfrm>
          <a:prstGeom prst="rect">
            <a:avLst/>
          </a:prstGeom>
          <a:noFill/>
          <a:ln>
            <a:noFill/>
          </a:ln>
        </p:spPr>
      </p:sp>
      <p:sp>
        <p:nvSpPr>
          <p:cNvPr id="47" name="Google Shape;47;p53"/>
          <p:cNvSpPr>
            <a:spLocks noGrp="1"/>
          </p:cNvSpPr>
          <p:nvPr>
            <p:ph type="pic" idx="3"/>
          </p:nvPr>
        </p:nvSpPr>
        <p:spPr>
          <a:xfrm>
            <a:off x="6336484" y="1828800"/>
            <a:ext cx="5265744" cy="4579034"/>
          </a:xfrm>
          <a:prstGeom prst="rect">
            <a:avLst/>
          </a:prstGeom>
          <a:noFill/>
          <a:ln>
            <a:noFill/>
          </a:ln>
        </p:spPr>
      </p:sp>
      <p:sp>
        <p:nvSpPr>
          <p:cNvPr id="48" name="Google Shape;48;p53"/>
          <p:cNvSpPr txBox="1">
            <a:spLocks noGrp="1"/>
          </p:cNvSpPr>
          <p:nvPr>
            <p:ph type="body" idx="1"/>
          </p:nvPr>
        </p:nvSpPr>
        <p:spPr>
          <a:xfrm>
            <a:off x="534572" y="759773"/>
            <a:ext cx="11139268" cy="604794"/>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accent3"/>
              </a:buClr>
              <a:buSzPts val="3100"/>
              <a:buNone/>
              <a:defRPr sz="3100" b="1">
                <a:solidFill>
                  <a:schemeClr val="accent3"/>
                </a:solidFill>
                <a:latin typeface="Arial"/>
                <a:ea typeface="Arial"/>
                <a:cs typeface="Arial"/>
                <a:sym typeface="Arial"/>
              </a:defRPr>
            </a:lvl1pPr>
            <a:lvl2pPr marL="914400" lvl="1" indent="-342900" algn="l">
              <a:lnSpc>
                <a:spcPct val="100000"/>
              </a:lnSpc>
              <a:spcBef>
                <a:spcPts val="800"/>
              </a:spcBef>
              <a:spcAft>
                <a:spcPts val="0"/>
              </a:spcAft>
              <a:buClr>
                <a:schemeClr val="dk1"/>
              </a:buClr>
              <a:buSzPts val="1800"/>
              <a:buChar char="•"/>
              <a:defRPr/>
            </a:lvl2pPr>
            <a:lvl3pPr marL="1371600" lvl="2" indent="-342900" algn="l">
              <a:lnSpc>
                <a:spcPct val="100000"/>
              </a:lnSpc>
              <a:spcBef>
                <a:spcPts val="8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400"/>
              </a:spcBef>
              <a:spcAft>
                <a:spcPts val="0"/>
              </a:spcAft>
              <a:buClr>
                <a:schemeClr val="dk1"/>
              </a:buClr>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047046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DE3E60A-EB93-41DE-9E5E-A7B6C9B04E2F}" type="datetimeFigureOut">
              <a:rPr lang="en-CH" smtClean="0"/>
              <a:t>22.08.2025</a:t>
            </a:fld>
            <a:endParaRPr lang="en-CH"/>
          </a:p>
        </p:txBody>
      </p:sp>
      <p:sp>
        <p:nvSpPr>
          <p:cNvPr id="5" name="Footer Placeholder 4"/>
          <p:cNvSpPr>
            <a:spLocks noGrp="1"/>
          </p:cNvSpPr>
          <p:nvPr>
            <p:ph type="ftr" sz="quarter" idx="11"/>
          </p:nvPr>
        </p:nvSpPr>
        <p:spPr/>
        <p:txBody>
          <a:bodyPr/>
          <a:lstStyle/>
          <a:p>
            <a:endParaRPr lang="en-CH"/>
          </a:p>
        </p:txBody>
      </p:sp>
      <p:sp>
        <p:nvSpPr>
          <p:cNvPr id="6" name="Slide Number Placeholder 5"/>
          <p:cNvSpPr>
            <a:spLocks noGrp="1"/>
          </p:cNvSpPr>
          <p:nvPr>
            <p:ph type="sldNum" sz="quarter" idx="12"/>
          </p:nvPr>
        </p:nvSpPr>
        <p:spPr/>
        <p:txBody>
          <a:bodyPr/>
          <a:lstStyle/>
          <a:p>
            <a:fld id="{624AF281-1A14-4C50-AF16-D08932FD88CD}" type="slidenum">
              <a:rPr lang="en-CH" smtClean="0"/>
              <a:t>‹#›</a:t>
            </a:fld>
            <a:endParaRPr lang="en-CH"/>
          </a:p>
        </p:txBody>
      </p:sp>
    </p:spTree>
    <p:extLst>
      <p:ext uri="{BB962C8B-B14F-4D97-AF65-F5344CB8AC3E}">
        <p14:creationId xmlns:p14="http://schemas.microsoft.com/office/powerpoint/2010/main" val="4066839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E3E60A-EB93-41DE-9E5E-A7B6C9B04E2F}" type="datetimeFigureOut">
              <a:rPr lang="en-CH" smtClean="0"/>
              <a:t>22.08.2025</a:t>
            </a:fld>
            <a:endParaRPr lang="en-CH"/>
          </a:p>
        </p:txBody>
      </p:sp>
      <p:sp>
        <p:nvSpPr>
          <p:cNvPr id="5" name="Footer Placeholder 4"/>
          <p:cNvSpPr>
            <a:spLocks noGrp="1"/>
          </p:cNvSpPr>
          <p:nvPr>
            <p:ph type="ftr" sz="quarter" idx="11"/>
          </p:nvPr>
        </p:nvSpPr>
        <p:spPr/>
        <p:txBody>
          <a:bodyPr/>
          <a:lstStyle/>
          <a:p>
            <a:endParaRPr lang="en-CH"/>
          </a:p>
        </p:txBody>
      </p:sp>
      <p:sp>
        <p:nvSpPr>
          <p:cNvPr id="6" name="Slide Number Placeholder 5"/>
          <p:cNvSpPr>
            <a:spLocks noGrp="1"/>
          </p:cNvSpPr>
          <p:nvPr>
            <p:ph type="sldNum" sz="quarter" idx="12"/>
          </p:nvPr>
        </p:nvSpPr>
        <p:spPr/>
        <p:txBody>
          <a:bodyPr/>
          <a:lstStyle/>
          <a:p>
            <a:fld id="{624AF281-1A14-4C50-AF16-D08932FD88CD}" type="slidenum">
              <a:rPr lang="en-CH" smtClean="0"/>
              <a:t>‹#›</a:t>
            </a:fld>
            <a:endParaRPr lang="en-CH"/>
          </a:p>
        </p:txBody>
      </p:sp>
    </p:spTree>
    <p:extLst>
      <p:ext uri="{BB962C8B-B14F-4D97-AF65-F5344CB8AC3E}">
        <p14:creationId xmlns:p14="http://schemas.microsoft.com/office/powerpoint/2010/main" val="1271873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DE3E60A-EB93-41DE-9E5E-A7B6C9B04E2F}" type="datetimeFigureOut">
              <a:rPr lang="en-CH" smtClean="0"/>
              <a:t>22.08.2025</a:t>
            </a:fld>
            <a:endParaRPr lang="en-CH"/>
          </a:p>
        </p:txBody>
      </p:sp>
      <p:sp>
        <p:nvSpPr>
          <p:cNvPr id="6" name="Footer Placeholder 5"/>
          <p:cNvSpPr>
            <a:spLocks noGrp="1"/>
          </p:cNvSpPr>
          <p:nvPr>
            <p:ph type="ftr" sz="quarter" idx="11"/>
          </p:nvPr>
        </p:nvSpPr>
        <p:spPr/>
        <p:txBody>
          <a:bodyPr/>
          <a:lstStyle/>
          <a:p>
            <a:endParaRPr lang="en-CH"/>
          </a:p>
        </p:txBody>
      </p:sp>
      <p:sp>
        <p:nvSpPr>
          <p:cNvPr id="7" name="Slide Number Placeholder 6"/>
          <p:cNvSpPr>
            <a:spLocks noGrp="1"/>
          </p:cNvSpPr>
          <p:nvPr>
            <p:ph type="sldNum" sz="quarter" idx="12"/>
          </p:nvPr>
        </p:nvSpPr>
        <p:spPr/>
        <p:txBody>
          <a:bodyPr/>
          <a:lstStyle/>
          <a:p>
            <a:fld id="{624AF281-1A14-4C50-AF16-D08932FD88CD}" type="slidenum">
              <a:rPr lang="en-CH" smtClean="0"/>
              <a:t>‹#›</a:t>
            </a:fld>
            <a:endParaRPr lang="en-CH"/>
          </a:p>
        </p:txBody>
      </p:sp>
    </p:spTree>
    <p:extLst>
      <p:ext uri="{BB962C8B-B14F-4D97-AF65-F5344CB8AC3E}">
        <p14:creationId xmlns:p14="http://schemas.microsoft.com/office/powerpoint/2010/main" val="1487392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DE3E60A-EB93-41DE-9E5E-A7B6C9B04E2F}" type="datetimeFigureOut">
              <a:rPr lang="en-CH" smtClean="0"/>
              <a:t>22.08.2025</a:t>
            </a:fld>
            <a:endParaRPr lang="en-CH"/>
          </a:p>
        </p:txBody>
      </p:sp>
      <p:sp>
        <p:nvSpPr>
          <p:cNvPr id="8" name="Footer Placeholder 7"/>
          <p:cNvSpPr>
            <a:spLocks noGrp="1"/>
          </p:cNvSpPr>
          <p:nvPr>
            <p:ph type="ftr" sz="quarter" idx="11"/>
          </p:nvPr>
        </p:nvSpPr>
        <p:spPr/>
        <p:txBody>
          <a:bodyPr/>
          <a:lstStyle/>
          <a:p>
            <a:endParaRPr lang="en-CH"/>
          </a:p>
        </p:txBody>
      </p:sp>
      <p:sp>
        <p:nvSpPr>
          <p:cNvPr id="9" name="Slide Number Placeholder 8"/>
          <p:cNvSpPr>
            <a:spLocks noGrp="1"/>
          </p:cNvSpPr>
          <p:nvPr>
            <p:ph type="sldNum" sz="quarter" idx="12"/>
          </p:nvPr>
        </p:nvSpPr>
        <p:spPr/>
        <p:txBody>
          <a:bodyPr/>
          <a:lstStyle/>
          <a:p>
            <a:fld id="{624AF281-1A14-4C50-AF16-D08932FD88CD}" type="slidenum">
              <a:rPr lang="en-CH" smtClean="0"/>
              <a:t>‹#›</a:t>
            </a:fld>
            <a:endParaRPr lang="en-CH"/>
          </a:p>
        </p:txBody>
      </p:sp>
    </p:spTree>
    <p:extLst>
      <p:ext uri="{BB962C8B-B14F-4D97-AF65-F5344CB8AC3E}">
        <p14:creationId xmlns:p14="http://schemas.microsoft.com/office/powerpoint/2010/main" val="39321786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DE3E60A-EB93-41DE-9E5E-A7B6C9B04E2F}" type="datetimeFigureOut">
              <a:rPr lang="en-CH" smtClean="0"/>
              <a:t>22.08.2025</a:t>
            </a:fld>
            <a:endParaRPr lang="en-CH"/>
          </a:p>
        </p:txBody>
      </p:sp>
      <p:sp>
        <p:nvSpPr>
          <p:cNvPr id="4" name="Footer Placeholder 3"/>
          <p:cNvSpPr>
            <a:spLocks noGrp="1"/>
          </p:cNvSpPr>
          <p:nvPr>
            <p:ph type="ftr" sz="quarter" idx="11"/>
          </p:nvPr>
        </p:nvSpPr>
        <p:spPr/>
        <p:txBody>
          <a:bodyPr/>
          <a:lstStyle/>
          <a:p>
            <a:endParaRPr lang="en-CH"/>
          </a:p>
        </p:txBody>
      </p:sp>
      <p:sp>
        <p:nvSpPr>
          <p:cNvPr id="5" name="Slide Number Placeholder 4"/>
          <p:cNvSpPr>
            <a:spLocks noGrp="1"/>
          </p:cNvSpPr>
          <p:nvPr>
            <p:ph type="sldNum" sz="quarter" idx="12"/>
          </p:nvPr>
        </p:nvSpPr>
        <p:spPr/>
        <p:txBody>
          <a:bodyPr/>
          <a:lstStyle/>
          <a:p>
            <a:fld id="{624AF281-1A14-4C50-AF16-D08932FD88CD}" type="slidenum">
              <a:rPr lang="en-CH" smtClean="0"/>
              <a:t>‹#›</a:t>
            </a:fld>
            <a:endParaRPr lang="en-CH"/>
          </a:p>
        </p:txBody>
      </p:sp>
    </p:spTree>
    <p:extLst>
      <p:ext uri="{BB962C8B-B14F-4D97-AF65-F5344CB8AC3E}">
        <p14:creationId xmlns:p14="http://schemas.microsoft.com/office/powerpoint/2010/main" val="9165114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E3E60A-EB93-41DE-9E5E-A7B6C9B04E2F}" type="datetimeFigureOut">
              <a:rPr lang="en-CH" smtClean="0"/>
              <a:t>22.08.2025</a:t>
            </a:fld>
            <a:endParaRPr lang="en-CH"/>
          </a:p>
        </p:txBody>
      </p:sp>
      <p:sp>
        <p:nvSpPr>
          <p:cNvPr id="3" name="Footer Placeholder 2"/>
          <p:cNvSpPr>
            <a:spLocks noGrp="1"/>
          </p:cNvSpPr>
          <p:nvPr>
            <p:ph type="ftr" sz="quarter" idx="11"/>
          </p:nvPr>
        </p:nvSpPr>
        <p:spPr/>
        <p:txBody>
          <a:bodyPr/>
          <a:lstStyle/>
          <a:p>
            <a:endParaRPr lang="en-CH"/>
          </a:p>
        </p:txBody>
      </p:sp>
      <p:sp>
        <p:nvSpPr>
          <p:cNvPr id="4" name="Slide Number Placeholder 3"/>
          <p:cNvSpPr>
            <a:spLocks noGrp="1"/>
          </p:cNvSpPr>
          <p:nvPr>
            <p:ph type="sldNum" sz="quarter" idx="12"/>
          </p:nvPr>
        </p:nvSpPr>
        <p:spPr/>
        <p:txBody>
          <a:bodyPr/>
          <a:lstStyle/>
          <a:p>
            <a:fld id="{624AF281-1A14-4C50-AF16-D08932FD88CD}" type="slidenum">
              <a:rPr lang="en-CH" smtClean="0"/>
              <a:t>‹#›</a:t>
            </a:fld>
            <a:endParaRPr lang="en-CH"/>
          </a:p>
        </p:txBody>
      </p:sp>
    </p:spTree>
    <p:extLst>
      <p:ext uri="{BB962C8B-B14F-4D97-AF65-F5344CB8AC3E}">
        <p14:creationId xmlns:p14="http://schemas.microsoft.com/office/powerpoint/2010/main" val="3321469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DE3E60A-EB93-41DE-9E5E-A7B6C9B04E2F}" type="datetimeFigureOut">
              <a:rPr lang="en-CH" smtClean="0"/>
              <a:t>22.08.2025</a:t>
            </a:fld>
            <a:endParaRPr lang="en-CH"/>
          </a:p>
        </p:txBody>
      </p:sp>
      <p:sp>
        <p:nvSpPr>
          <p:cNvPr id="6" name="Footer Placeholder 5"/>
          <p:cNvSpPr>
            <a:spLocks noGrp="1"/>
          </p:cNvSpPr>
          <p:nvPr>
            <p:ph type="ftr" sz="quarter" idx="11"/>
          </p:nvPr>
        </p:nvSpPr>
        <p:spPr/>
        <p:txBody>
          <a:bodyPr/>
          <a:lstStyle/>
          <a:p>
            <a:endParaRPr lang="en-CH"/>
          </a:p>
        </p:txBody>
      </p:sp>
      <p:sp>
        <p:nvSpPr>
          <p:cNvPr id="7" name="Slide Number Placeholder 6"/>
          <p:cNvSpPr>
            <a:spLocks noGrp="1"/>
          </p:cNvSpPr>
          <p:nvPr>
            <p:ph type="sldNum" sz="quarter" idx="12"/>
          </p:nvPr>
        </p:nvSpPr>
        <p:spPr/>
        <p:txBody>
          <a:bodyPr/>
          <a:lstStyle/>
          <a:p>
            <a:fld id="{624AF281-1A14-4C50-AF16-D08932FD88CD}" type="slidenum">
              <a:rPr lang="en-CH" smtClean="0"/>
              <a:t>‹#›</a:t>
            </a:fld>
            <a:endParaRPr lang="en-CH"/>
          </a:p>
        </p:txBody>
      </p:sp>
    </p:spTree>
    <p:extLst>
      <p:ext uri="{BB962C8B-B14F-4D97-AF65-F5344CB8AC3E}">
        <p14:creationId xmlns:p14="http://schemas.microsoft.com/office/powerpoint/2010/main" val="2752718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DE3E60A-EB93-41DE-9E5E-A7B6C9B04E2F}" type="datetimeFigureOut">
              <a:rPr lang="en-CH" smtClean="0"/>
              <a:t>22.08.2025</a:t>
            </a:fld>
            <a:endParaRPr lang="en-CH"/>
          </a:p>
        </p:txBody>
      </p:sp>
      <p:sp>
        <p:nvSpPr>
          <p:cNvPr id="6" name="Footer Placeholder 5"/>
          <p:cNvSpPr>
            <a:spLocks noGrp="1"/>
          </p:cNvSpPr>
          <p:nvPr>
            <p:ph type="ftr" sz="quarter" idx="11"/>
          </p:nvPr>
        </p:nvSpPr>
        <p:spPr/>
        <p:txBody>
          <a:bodyPr/>
          <a:lstStyle/>
          <a:p>
            <a:endParaRPr lang="en-CH"/>
          </a:p>
        </p:txBody>
      </p:sp>
      <p:sp>
        <p:nvSpPr>
          <p:cNvPr id="7" name="Slide Number Placeholder 6"/>
          <p:cNvSpPr>
            <a:spLocks noGrp="1"/>
          </p:cNvSpPr>
          <p:nvPr>
            <p:ph type="sldNum" sz="quarter" idx="12"/>
          </p:nvPr>
        </p:nvSpPr>
        <p:spPr/>
        <p:txBody>
          <a:bodyPr/>
          <a:lstStyle/>
          <a:p>
            <a:fld id="{624AF281-1A14-4C50-AF16-D08932FD88CD}" type="slidenum">
              <a:rPr lang="en-CH" smtClean="0"/>
              <a:t>‹#›</a:t>
            </a:fld>
            <a:endParaRPr lang="en-CH"/>
          </a:p>
        </p:txBody>
      </p:sp>
    </p:spTree>
    <p:extLst>
      <p:ext uri="{BB962C8B-B14F-4D97-AF65-F5344CB8AC3E}">
        <p14:creationId xmlns:p14="http://schemas.microsoft.com/office/powerpoint/2010/main" val="13148903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764DE79-268F-4C1A-8933-263129D2AF90}" type="datetimeFigureOut">
              <a:rPr lang="en-US" dirty="0"/>
              <a:t>8/22/2025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2110111020"/>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 id="2147483735" r:id="rId13"/>
    <p:sldLayoutId id="2147483736" r:id="rId14"/>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chart" Target="../charts/char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hyperlink" Target="https://opendatawatch.com/wp-content/uploads/KnowlegeBriefs/CRVS-Brief-1-EN.pdf" TargetMode="External"/><Relationship Id="rId2" Type="http://schemas.openxmlformats.org/officeDocument/2006/relationships/hyperlink" Target="https://idl-bnc-idrc.dspacedirect.org/items/ad5be68e-7beb-43e6-b4b5-3d08ea108035"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hyperlink" Target="https://idl-bnc-idrc.dspacedirect.org/items/ad5be68e-7beb-43e6-b4b5-3d08ea108035" TargetMode="External"/><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hyperlink" Target="https://opendatawatch.com/wp-content/uploads/KnowlegeBriefs/CRVS-Brief-1-EN.pdf"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hyperlink" Target="https://idl-bnc-idrc.dspacedirect.org/items/ad5be68e-7beb-43e6-b4b5-3d08ea108035" TargetMode="External"/><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8E8E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FB795-1E38-8EAB-6E6E-714A8056068C}"/>
              </a:ext>
            </a:extLst>
          </p:cNvPr>
          <p:cNvSpPr>
            <a:spLocks noGrp="1"/>
          </p:cNvSpPr>
          <p:nvPr>
            <p:ph type="title"/>
          </p:nvPr>
        </p:nvSpPr>
        <p:spPr/>
        <p:txBody>
          <a:bodyPr/>
          <a:lstStyle/>
          <a:p>
            <a:r>
              <a:rPr lang="en-US" dirty="0"/>
              <a:t>How to Use This Template</a:t>
            </a:r>
            <a:endParaRPr lang="en-CH" dirty="0"/>
          </a:p>
        </p:txBody>
      </p:sp>
      <p:sp>
        <p:nvSpPr>
          <p:cNvPr id="5" name="Rectangle 2">
            <a:extLst>
              <a:ext uri="{FF2B5EF4-FFF2-40B4-BE49-F238E27FC236}">
                <a16:creationId xmlns:a16="http://schemas.microsoft.com/office/drawing/2014/main" id="{FF58AED8-B11E-DE6C-0E7F-0A6EBDDC810E}"/>
              </a:ext>
            </a:extLst>
          </p:cNvPr>
          <p:cNvSpPr>
            <a:spLocks noGrp="1" noChangeArrowheads="1"/>
          </p:cNvSpPr>
          <p:nvPr>
            <p:ph type="body" idx="1"/>
          </p:nvPr>
        </p:nvSpPr>
        <p:spPr bwMode="auto">
          <a:xfrm>
            <a:off x="974785" y="2292395"/>
            <a:ext cx="10403456" cy="34624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50000"/>
              </a:lnSpc>
              <a:spcBef>
                <a:spcPct val="0"/>
              </a:spcBef>
              <a:spcAft>
                <a:spcPct val="0"/>
              </a:spcAft>
              <a:buClrTx/>
              <a:buSzTx/>
              <a:buFontTx/>
              <a:buChar char="•"/>
              <a:tabLst/>
            </a:pPr>
            <a:r>
              <a:rPr kumimoji="0" lang="en-CH" altLang="en-CH" sz="1600" b="0" i="0" u="none" strike="noStrike" cap="none" normalizeH="0" baseline="0" dirty="0">
                <a:ln>
                  <a:noFill/>
                </a:ln>
                <a:solidFill>
                  <a:schemeClr val="tx1"/>
                </a:solidFill>
                <a:effectLst/>
                <a:latin typeface="Arial" panose="020B0604020202020204" pitchFamily="34" charset="0"/>
              </a:rPr>
              <a:t>This slide deck was developed as a guided template to help countries prepare their own </a:t>
            </a:r>
            <a:r>
              <a:rPr kumimoji="0" lang="en-US" altLang="en-CH" sz="1600" b="1" i="0" u="none" strike="noStrike" cap="none" normalizeH="0" baseline="0" dirty="0">
                <a:ln>
                  <a:noFill/>
                </a:ln>
                <a:solidFill>
                  <a:schemeClr val="tx1"/>
                </a:solidFill>
                <a:effectLst/>
                <a:latin typeface="Arial" panose="020B0604020202020204" pitchFamily="34" charset="0"/>
              </a:rPr>
              <a:t>investment</a:t>
            </a:r>
            <a:r>
              <a:rPr kumimoji="0" lang="en-CH" altLang="en-CH" sz="1600" b="1" i="0" u="none" strike="noStrike" cap="none" normalizeH="0" baseline="0" dirty="0">
                <a:ln>
                  <a:noFill/>
                </a:ln>
                <a:solidFill>
                  <a:schemeClr val="tx1"/>
                </a:solidFill>
                <a:effectLst/>
                <a:latin typeface="Arial" panose="020B0604020202020204" pitchFamily="34" charset="0"/>
              </a:rPr>
              <a:t> case for a Sample Registration System (SRS)</a:t>
            </a:r>
            <a:r>
              <a:rPr kumimoji="0" lang="en-CH" altLang="en-CH" sz="16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CH" altLang="en-CH" sz="1600" b="0" i="0" u="none" strike="noStrike" cap="none" normalizeH="0" baseline="0" dirty="0">
                <a:ln>
                  <a:noFill/>
                </a:ln>
                <a:solidFill>
                  <a:schemeClr val="tx1"/>
                </a:solidFill>
                <a:effectLst/>
                <a:latin typeface="Arial" panose="020B0604020202020204" pitchFamily="34" charset="0"/>
              </a:rPr>
              <a:t>Please </a:t>
            </a:r>
            <a:r>
              <a:rPr kumimoji="0" lang="en-CH" altLang="en-CH" sz="1600" b="1" i="0" u="none" strike="noStrike" cap="none" normalizeH="0" baseline="0" dirty="0">
                <a:ln>
                  <a:noFill/>
                </a:ln>
                <a:solidFill>
                  <a:schemeClr val="tx1"/>
                </a:solidFill>
                <a:effectLst/>
                <a:latin typeface="Arial" panose="020B0604020202020204" pitchFamily="34" charset="0"/>
              </a:rPr>
              <a:t>replace all placeholder text</a:t>
            </a:r>
            <a:r>
              <a:rPr kumimoji="0" lang="en-CH" altLang="en-CH" sz="1600" b="0" i="0" u="none" strike="noStrike" cap="none" normalizeH="0" baseline="0" dirty="0">
                <a:ln>
                  <a:noFill/>
                </a:ln>
                <a:solidFill>
                  <a:schemeClr val="tx1"/>
                </a:solidFill>
                <a:effectLst/>
                <a:latin typeface="Arial" panose="020B0604020202020204" pitchFamily="34" charset="0"/>
              </a:rPr>
              <a:t> (e.g., </a:t>
            </a:r>
            <a:r>
              <a:rPr kumimoji="0" lang="en-CH" altLang="en-CH" sz="1600" b="0" i="0" u="none" strike="noStrike" cap="none" normalizeH="0" baseline="0" dirty="0">
                <a:ln>
                  <a:noFill/>
                </a:ln>
                <a:solidFill>
                  <a:schemeClr val="tx1"/>
                </a:solidFill>
                <a:effectLst/>
                <a:latin typeface="Arial Unicode MS"/>
              </a:rPr>
              <a:t>[COUNTRY]</a:t>
            </a:r>
            <a:r>
              <a:rPr kumimoji="0" lang="en-CH" altLang="en-CH" sz="1600" b="0" i="0" u="none" strike="noStrike" cap="none" normalizeH="0" baseline="0" dirty="0">
                <a:ln>
                  <a:noFill/>
                </a:ln>
                <a:solidFill>
                  <a:schemeClr val="tx1"/>
                </a:solidFill>
                <a:effectLst/>
              </a:rPr>
              <a:t>, example figures, sample narratives) with your country-specific content.</a:t>
            </a:r>
            <a:endParaRPr kumimoji="0" lang="en-CH" altLang="en-CH" sz="16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50000"/>
              </a:lnSpc>
              <a:spcBef>
                <a:spcPct val="0"/>
              </a:spcBef>
              <a:spcAft>
                <a:spcPct val="0"/>
              </a:spcAft>
              <a:buClrTx/>
              <a:buSzTx/>
              <a:buFontTx/>
              <a:buChar char="•"/>
              <a:tabLst/>
            </a:pPr>
            <a:r>
              <a:rPr kumimoji="0" lang="en-CH" altLang="en-CH" sz="1600" b="0" i="0" u="none" strike="noStrike" cap="none" normalizeH="0" baseline="0" dirty="0">
                <a:ln>
                  <a:noFill/>
                </a:ln>
                <a:solidFill>
                  <a:schemeClr val="tx1"/>
                </a:solidFill>
                <a:effectLst/>
                <a:latin typeface="Arial" panose="020B0604020202020204" pitchFamily="34" charset="0"/>
              </a:rPr>
              <a:t>You may </a:t>
            </a:r>
            <a:r>
              <a:rPr kumimoji="0" lang="en-CH" altLang="en-CH" sz="1600" b="1" i="0" u="none" strike="noStrike" cap="none" normalizeH="0" baseline="0" dirty="0">
                <a:ln>
                  <a:noFill/>
                </a:ln>
                <a:solidFill>
                  <a:schemeClr val="tx1"/>
                </a:solidFill>
                <a:effectLst/>
                <a:latin typeface="Arial" panose="020B0604020202020204" pitchFamily="34" charset="0"/>
              </a:rPr>
              <a:t>adapt, add, or remove slides</a:t>
            </a:r>
            <a:r>
              <a:rPr kumimoji="0" lang="en-CH" altLang="en-CH" sz="1600" b="0" i="0" u="none" strike="noStrike" cap="none" normalizeH="0" baseline="0" dirty="0">
                <a:ln>
                  <a:noFill/>
                </a:ln>
                <a:solidFill>
                  <a:schemeClr val="tx1"/>
                </a:solidFill>
                <a:effectLst/>
                <a:latin typeface="Arial" panose="020B0604020202020204" pitchFamily="34" charset="0"/>
              </a:rPr>
              <a:t> to reflect your national context, priorities, and available data.</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CH" altLang="en-CH" sz="1600" b="0" i="0" u="none" strike="noStrike" cap="none" normalizeH="0" baseline="0" dirty="0">
                <a:ln>
                  <a:noFill/>
                </a:ln>
                <a:solidFill>
                  <a:schemeClr val="tx1"/>
                </a:solidFill>
                <a:effectLst/>
                <a:latin typeface="Arial" panose="020B0604020202020204" pitchFamily="34" charset="0"/>
              </a:rPr>
              <a:t>Suggested examples, references, and visuals are included </a:t>
            </a:r>
            <a:r>
              <a:rPr kumimoji="0" lang="en-US" altLang="en-CH" sz="1600" b="0" i="0" u="none" strike="noStrike" cap="none" normalizeH="0" baseline="0" dirty="0">
                <a:ln>
                  <a:noFill/>
                </a:ln>
                <a:solidFill>
                  <a:schemeClr val="tx1"/>
                </a:solidFill>
                <a:effectLst/>
                <a:latin typeface="Arial" panose="020B0604020202020204" pitchFamily="34" charset="0"/>
              </a:rPr>
              <a:t>,</a:t>
            </a:r>
            <a:r>
              <a:rPr kumimoji="0" lang="en-CH" altLang="en-CH" sz="1600" b="0" i="0" u="none" strike="noStrike" cap="none" normalizeH="0" baseline="0" dirty="0">
                <a:ln>
                  <a:noFill/>
                </a:ln>
                <a:solidFill>
                  <a:schemeClr val="tx1"/>
                </a:solidFill>
                <a:effectLst/>
                <a:latin typeface="Arial" panose="020B0604020202020204" pitchFamily="34" charset="0"/>
              </a:rPr>
              <a:t> please update them with your own data and sources.</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CH" altLang="en-CH" sz="1600" b="0" i="0" u="none" strike="noStrike" cap="none" normalizeH="0" baseline="0" dirty="0">
                <a:ln>
                  <a:noFill/>
                </a:ln>
                <a:solidFill>
                  <a:schemeClr val="tx1"/>
                </a:solidFill>
                <a:effectLst/>
                <a:latin typeface="Arial" panose="020B0604020202020204" pitchFamily="34" charset="0"/>
              </a:rPr>
              <a:t>The </a:t>
            </a:r>
            <a:r>
              <a:rPr kumimoji="0" lang="en-CH" altLang="en-CH" sz="1600" b="1" i="0" u="none" strike="noStrike" cap="none" normalizeH="0" baseline="0" dirty="0">
                <a:ln>
                  <a:noFill/>
                </a:ln>
                <a:solidFill>
                  <a:schemeClr val="tx1"/>
                </a:solidFill>
                <a:effectLst/>
                <a:latin typeface="Arial" panose="020B0604020202020204" pitchFamily="34" charset="0"/>
              </a:rPr>
              <a:t>acknowledgment slide</a:t>
            </a:r>
            <a:r>
              <a:rPr kumimoji="0" lang="en-CH" altLang="en-CH" sz="1600" b="0" i="0" u="none" strike="noStrike" cap="none" normalizeH="0" baseline="0" dirty="0">
                <a:ln>
                  <a:noFill/>
                </a:ln>
                <a:solidFill>
                  <a:schemeClr val="tx1"/>
                </a:solidFill>
                <a:effectLst/>
                <a:latin typeface="Arial" panose="020B0604020202020204" pitchFamily="34" charset="0"/>
              </a:rPr>
              <a:t> is included at the end; please keep or adapt it as appropriate.</a:t>
            </a:r>
          </a:p>
          <a:p>
            <a:pPr marL="0" marR="0" lvl="0" indent="0" algn="l" defTabSz="914400" rtl="0" eaLnBrk="0" fontAlgn="base" latinLnBrk="0" hangingPunct="0">
              <a:lnSpc>
                <a:spcPct val="150000"/>
              </a:lnSpc>
              <a:spcBef>
                <a:spcPct val="0"/>
              </a:spcBef>
              <a:spcAft>
                <a:spcPct val="0"/>
              </a:spcAft>
              <a:buClrTx/>
              <a:buSzTx/>
              <a:buFontTx/>
              <a:buNone/>
              <a:tabLst/>
            </a:pPr>
            <a:endParaRPr kumimoji="0" lang="en-CH" altLang="en-CH"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832870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73"/>
        <p:cNvGrpSpPr/>
        <p:nvPr/>
      </p:nvGrpSpPr>
      <p:grpSpPr>
        <a:xfrm>
          <a:off x="0" y="0"/>
          <a:ext cx="0" cy="0"/>
          <a:chOff x="0" y="0"/>
          <a:chExt cx="0" cy="0"/>
        </a:xfrm>
      </p:grpSpPr>
      <p:sp>
        <p:nvSpPr>
          <p:cNvPr id="178" name="Rectangle 177">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Google Shape;174;p14"/>
          <p:cNvSpPr txBox="1">
            <a:spLocks noGrp="1"/>
          </p:cNvSpPr>
          <p:nvPr>
            <p:ph type="title"/>
          </p:nvPr>
        </p:nvSpPr>
        <p:spPr>
          <a:xfrm>
            <a:off x="556532" y="643467"/>
            <a:ext cx="11210925" cy="744836"/>
          </a:xfrm>
          <a:prstGeom prst="rect">
            <a:avLst/>
          </a:prstGeom>
        </p:spPr>
        <p:txBody>
          <a:bodyPr spcFirstLastPara="1" vert="horz" lIns="91440" tIns="45720" rIns="91440" bIns="45720" rtlCol="0" anchor="ctr" anchorCtr="0">
            <a:normAutofit/>
          </a:bodyPr>
          <a:lstStyle/>
          <a:p>
            <a:pPr lvl="0" algn="ctr">
              <a:spcBef>
                <a:spcPct val="0"/>
              </a:spcBef>
            </a:pPr>
            <a:r>
              <a:rPr lang="en-US" sz="3200" dirty="0">
                <a:solidFill>
                  <a:schemeClr val="bg1"/>
                </a:solidFill>
              </a:rPr>
              <a:t>[EXAMPLE] Comparative Costs </a:t>
            </a:r>
            <a:r>
              <a:rPr lang="en-US" sz="1100" dirty="0">
                <a:solidFill>
                  <a:schemeClr val="bg1"/>
                </a:solidFill>
              </a:rPr>
              <a:t>[7]</a:t>
            </a:r>
            <a:endParaRPr lang="en-US" sz="1100" kern="1200" dirty="0">
              <a:solidFill>
                <a:schemeClr val="bg1"/>
              </a:solidFill>
              <a:latin typeface="+mj-lt"/>
              <a:ea typeface="+mj-ea"/>
              <a:cs typeface="+mj-cs"/>
            </a:endParaRPr>
          </a:p>
        </p:txBody>
      </p:sp>
      <p:graphicFrame>
        <p:nvGraphicFramePr>
          <p:cNvPr id="175" name="Google Shape;175;p14"/>
          <p:cNvGraphicFramePr/>
          <p:nvPr>
            <p:extLst>
              <p:ext uri="{D42A27DB-BD31-4B8C-83A1-F6EECF244321}">
                <p14:modId xmlns:p14="http://schemas.microsoft.com/office/powerpoint/2010/main" val="816886230"/>
              </p:ext>
            </p:extLst>
          </p:nvPr>
        </p:nvGraphicFramePr>
        <p:xfrm>
          <a:off x="643466" y="1611086"/>
          <a:ext cx="10905068" cy="3802396"/>
        </p:xfrm>
        <a:graphic>
          <a:graphicData uri="http://schemas.openxmlformats.org/drawingml/2006/table">
            <a:tbl>
              <a:tblPr firstRow="1" bandRow="1">
                <a:noFill/>
              </a:tblPr>
              <a:tblGrid>
                <a:gridCol w="3525370">
                  <a:extLst>
                    <a:ext uri="{9D8B030D-6E8A-4147-A177-3AD203B41FA5}">
                      <a16:colId xmlns:a16="http://schemas.microsoft.com/office/drawing/2014/main" val="20000"/>
                    </a:ext>
                  </a:extLst>
                </a:gridCol>
                <a:gridCol w="1537801">
                  <a:extLst>
                    <a:ext uri="{9D8B030D-6E8A-4147-A177-3AD203B41FA5}">
                      <a16:colId xmlns:a16="http://schemas.microsoft.com/office/drawing/2014/main" val="20001"/>
                    </a:ext>
                  </a:extLst>
                </a:gridCol>
                <a:gridCol w="1341521">
                  <a:extLst>
                    <a:ext uri="{9D8B030D-6E8A-4147-A177-3AD203B41FA5}">
                      <a16:colId xmlns:a16="http://schemas.microsoft.com/office/drawing/2014/main" val="20002"/>
                    </a:ext>
                  </a:extLst>
                </a:gridCol>
                <a:gridCol w="1828725">
                  <a:extLst>
                    <a:ext uri="{9D8B030D-6E8A-4147-A177-3AD203B41FA5}">
                      <a16:colId xmlns:a16="http://schemas.microsoft.com/office/drawing/2014/main" val="20003"/>
                    </a:ext>
                  </a:extLst>
                </a:gridCol>
                <a:gridCol w="2671651">
                  <a:extLst>
                    <a:ext uri="{9D8B030D-6E8A-4147-A177-3AD203B41FA5}">
                      <a16:colId xmlns:a16="http://schemas.microsoft.com/office/drawing/2014/main" val="20004"/>
                    </a:ext>
                  </a:extLst>
                </a:gridCol>
              </a:tblGrid>
              <a:tr h="0">
                <a:tc>
                  <a:txBody>
                    <a:bodyPr/>
                    <a:lstStyle/>
                    <a:p>
                      <a:pPr marL="0" marR="0" lvl="0" indent="0" algn="l" rtl="0">
                        <a:lnSpc>
                          <a:spcPct val="100000"/>
                        </a:lnSpc>
                        <a:spcBef>
                          <a:spcPts val="0"/>
                        </a:spcBef>
                        <a:spcAft>
                          <a:spcPts val="0"/>
                        </a:spcAft>
                        <a:buNone/>
                      </a:pPr>
                      <a:r>
                        <a:rPr lang="en-US" sz="1200" b="0" u="none" strike="noStrike" kern="1200" cap="all" spc="150" dirty="0">
                          <a:solidFill>
                            <a:schemeClr val="lt1"/>
                          </a:solidFill>
                          <a:latin typeface="+mn-lt"/>
                          <a:ea typeface="+mn-ea"/>
                          <a:cs typeface="+mn-cs"/>
                        </a:rPr>
                        <a:t>System</a:t>
                      </a:r>
                    </a:p>
                  </a:txBody>
                  <a:tcPr marL="57683" marR="57683" marT="128766" marB="115365" anchor="b">
                    <a:lnL w="12700" cmpd="sng">
                      <a:noFill/>
                    </a:lnL>
                    <a:lnR w="12700" cmpd="sng">
                      <a:noFill/>
                      <a:prstDash val="solid"/>
                    </a:lnR>
                    <a:lnT w="9525" cap="flat" cmpd="sng" algn="ctr">
                      <a:noFill/>
                      <a:prstDash val="solid"/>
                    </a:lnT>
                    <a:lnB w="12700" cmpd="sng">
                      <a:noFill/>
                      <a:prstDash val="solid"/>
                    </a:lnB>
                    <a:solidFill>
                      <a:schemeClr val="bg2">
                        <a:lumMod val="50000"/>
                      </a:schemeClr>
                    </a:solidFill>
                  </a:tcPr>
                </a:tc>
                <a:tc>
                  <a:txBody>
                    <a:bodyPr/>
                    <a:lstStyle/>
                    <a:p>
                      <a:pPr marL="0" marR="0" lvl="0" indent="0" algn="l" rtl="0">
                        <a:lnSpc>
                          <a:spcPct val="100000"/>
                        </a:lnSpc>
                        <a:spcBef>
                          <a:spcPts val="0"/>
                        </a:spcBef>
                        <a:spcAft>
                          <a:spcPts val="0"/>
                        </a:spcAft>
                        <a:buNone/>
                      </a:pPr>
                      <a:r>
                        <a:rPr lang="en-US" sz="1200" b="0" u="none" strike="noStrike" kern="1200" cap="all" spc="150" dirty="0">
                          <a:solidFill>
                            <a:schemeClr val="lt1"/>
                          </a:solidFill>
                          <a:latin typeface="+mn-lt"/>
                          <a:ea typeface="+mn-ea"/>
                          <a:cs typeface="+mn-cs"/>
                        </a:rPr>
                        <a:t>Annualized</a:t>
                      </a:r>
                    </a:p>
                    <a:p>
                      <a:pPr marL="0" marR="0" lvl="0" indent="0" algn="l" rtl="0">
                        <a:lnSpc>
                          <a:spcPct val="100000"/>
                        </a:lnSpc>
                        <a:spcBef>
                          <a:spcPts val="0"/>
                        </a:spcBef>
                        <a:spcAft>
                          <a:spcPts val="0"/>
                        </a:spcAft>
                        <a:buNone/>
                      </a:pPr>
                      <a:r>
                        <a:rPr lang="en-US" sz="1200" b="0" u="none" strike="noStrike" kern="1200" cap="all" spc="150" dirty="0">
                          <a:solidFill>
                            <a:schemeClr val="lt1"/>
                          </a:solidFill>
                          <a:latin typeface="+mn-lt"/>
                          <a:ea typeface="+mn-ea"/>
                          <a:cs typeface="+mn-cs"/>
                        </a:rPr>
                        <a:t>Cost</a:t>
                      </a:r>
                    </a:p>
                  </a:txBody>
                  <a:tcPr marL="57683" marR="57683" marT="128766" marB="115365" anchor="b">
                    <a:lnL w="12700" cmpd="sng">
                      <a:noFill/>
                      <a:prstDash val="solid"/>
                    </a:lnL>
                    <a:lnR w="12700" cmpd="sng">
                      <a:noFill/>
                      <a:prstDash val="solid"/>
                    </a:lnR>
                    <a:lnT w="9525" cap="flat" cmpd="sng" algn="ctr">
                      <a:noFill/>
                      <a:prstDash val="solid"/>
                    </a:lnT>
                    <a:lnB w="12700" cmpd="sng">
                      <a:noFill/>
                      <a:prstDash val="solid"/>
                    </a:lnB>
                    <a:solidFill>
                      <a:schemeClr val="bg2">
                        <a:lumMod val="50000"/>
                      </a:schemeClr>
                    </a:solidFill>
                  </a:tcPr>
                </a:tc>
                <a:tc>
                  <a:txBody>
                    <a:bodyPr/>
                    <a:lstStyle/>
                    <a:p>
                      <a:pPr marL="0" marR="0" lvl="0" indent="0" algn="l" rtl="0">
                        <a:lnSpc>
                          <a:spcPct val="100000"/>
                        </a:lnSpc>
                        <a:spcBef>
                          <a:spcPts val="0"/>
                        </a:spcBef>
                        <a:spcAft>
                          <a:spcPts val="0"/>
                        </a:spcAft>
                        <a:buNone/>
                      </a:pPr>
                      <a:r>
                        <a:rPr lang="en-US" sz="1200" b="0" u="none" strike="noStrike" kern="1200" cap="all" spc="150" dirty="0">
                          <a:solidFill>
                            <a:schemeClr val="lt1"/>
                          </a:solidFill>
                          <a:latin typeface="+mn-lt"/>
                          <a:ea typeface="+mn-ea"/>
                          <a:cs typeface="+mn-cs"/>
                        </a:rPr>
                        <a:t>Five-year</a:t>
                      </a:r>
                    </a:p>
                    <a:p>
                      <a:pPr marL="0" marR="0" lvl="0" indent="0" algn="l" rtl="0">
                        <a:lnSpc>
                          <a:spcPct val="100000"/>
                        </a:lnSpc>
                        <a:spcBef>
                          <a:spcPts val="0"/>
                        </a:spcBef>
                        <a:spcAft>
                          <a:spcPts val="0"/>
                        </a:spcAft>
                        <a:buNone/>
                      </a:pPr>
                      <a:r>
                        <a:rPr lang="en-US" sz="1200" b="0" u="none" strike="noStrike" kern="1200" cap="all" spc="150" dirty="0">
                          <a:solidFill>
                            <a:schemeClr val="lt1"/>
                          </a:solidFill>
                          <a:latin typeface="+mn-lt"/>
                          <a:ea typeface="+mn-ea"/>
                          <a:cs typeface="+mn-cs"/>
                        </a:rPr>
                        <a:t>Cost</a:t>
                      </a:r>
                    </a:p>
                  </a:txBody>
                  <a:tcPr marL="57683" marR="57683" marT="128766" marB="115365" anchor="b">
                    <a:lnL w="12700" cmpd="sng">
                      <a:noFill/>
                      <a:prstDash val="solid"/>
                    </a:lnL>
                    <a:lnR w="12700" cmpd="sng">
                      <a:noFill/>
                      <a:prstDash val="solid"/>
                    </a:lnR>
                    <a:lnT w="9525" cap="flat" cmpd="sng" algn="ctr">
                      <a:noFill/>
                      <a:prstDash val="solid"/>
                    </a:lnT>
                    <a:lnB w="12700" cmpd="sng">
                      <a:noFill/>
                      <a:prstDash val="solid"/>
                    </a:lnB>
                    <a:solidFill>
                      <a:schemeClr val="bg2">
                        <a:lumMod val="50000"/>
                      </a:schemeClr>
                    </a:solidFill>
                  </a:tcPr>
                </a:tc>
                <a:tc>
                  <a:txBody>
                    <a:bodyPr/>
                    <a:lstStyle/>
                    <a:p>
                      <a:pPr marL="0" marR="0" lvl="0" indent="0" algn="l" rtl="0">
                        <a:lnSpc>
                          <a:spcPct val="100000"/>
                        </a:lnSpc>
                        <a:spcBef>
                          <a:spcPts val="0"/>
                        </a:spcBef>
                        <a:spcAft>
                          <a:spcPts val="0"/>
                        </a:spcAft>
                        <a:buNone/>
                      </a:pPr>
                      <a:r>
                        <a:rPr lang="en-US" sz="1200" b="0" u="none" strike="noStrike" kern="1200" cap="all" spc="150" dirty="0">
                          <a:solidFill>
                            <a:schemeClr val="lt1"/>
                          </a:solidFill>
                          <a:latin typeface="+mn-lt"/>
                          <a:ea typeface="+mn-ea"/>
                          <a:cs typeface="+mn-cs"/>
                        </a:rPr>
                        <a:t>Ten-year</a:t>
                      </a:r>
                    </a:p>
                    <a:p>
                      <a:pPr marL="0" marR="0" lvl="0" indent="0" algn="l" rtl="0">
                        <a:lnSpc>
                          <a:spcPct val="100000"/>
                        </a:lnSpc>
                        <a:spcBef>
                          <a:spcPts val="0"/>
                        </a:spcBef>
                        <a:spcAft>
                          <a:spcPts val="0"/>
                        </a:spcAft>
                        <a:buNone/>
                      </a:pPr>
                      <a:r>
                        <a:rPr lang="en-US" sz="1200" b="0" u="none" strike="noStrike" kern="1200" cap="all" spc="150" dirty="0">
                          <a:solidFill>
                            <a:schemeClr val="lt1"/>
                          </a:solidFill>
                          <a:latin typeface="+mn-lt"/>
                          <a:ea typeface="+mn-ea"/>
                          <a:cs typeface="+mn-cs"/>
                        </a:rPr>
                        <a:t>Cost</a:t>
                      </a:r>
                    </a:p>
                  </a:txBody>
                  <a:tcPr marL="57683" marR="57683" marT="128766" marB="115365" anchor="b">
                    <a:lnL w="12700" cmpd="sng">
                      <a:noFill/>
                      <a:prstDash val="solid"/>
                    </a:lnL>
                    <a:lnR w="12700" cmpd="sng">
                      <a:noFill/>
                      <a:prstDash val="solid"/>
                    </a:lnR>
                    <a:lnT w="9525" cap="flat" cmpd="sng" algn="ctr">
                      <a:noFill/>
                      <a:prstDash val="solid"/>
                    </a:lnT>
                    <a:lnB w="12700" cmpd="sng">
                      <a:noFill/>
                      <a:prstDash val="solid"/>
                    </a:lnB>
                    <a:solidFill>
                      <a:schemeClr val="bg2">
                        <a:lumMod val="50000"/>
                      </a:schemeClr>
                    </a:solidFill>
                  </a:tcPr>
                </a:tc>
                <a:tc>
                  <a:txBody>
                    <a:bodyPr/>
                    <a:lstStyle/>
                    <a:p>
                      <a:pPr marL="0" marR="0" lvl="0" indent="0" algn="l" rtl="0">
                        <a:lnSpc>
                          <a:spcPct val="100000"/>
                        </a:lnSpc>
                        <a:spcBef>
                          <a:spcPts val="0"/>
                        </a:spcBef>
                        <a:spcAft>
                          <a:spcPts val="0"/>
                        </a:spcAft>
                        <a:buNone/>
                      </a:pPr>
                      <a:r>
                        <a:rPr lang="en-US" sz="1200" b="0" u="none" strike="noStrike" kern="1200" cap="all" spc="150" dirty="0">
                          <a:solidFill>
                            <a:schemeClr val="lt1"/>
                          </a:solidFill>
                          <a:latin typeface="+mn-lt"/>
                          <a:ea typeface="+mn-ea"/>
                          <a:cs typeface="+mn-cs"/>
                        </a:rPr>
                        <a:t>Comment</a:t>
                      </a:r>
                    </a:p>
                  </a:txBody>
                  <a:tcPr marL="57683" marR="57683" marT="128766" marB="115365" anchor="b">
                    <a:lnL w="12700" cmpd="sng">
                      <a:noFill/>
                      <a:prstDash val="solid"/>
                    </a:lnL>
                    <a:lnR w="12700" cmpd="sng">
                      <a:noFill/>
                      <a:prstDash val="solid"/>
                    </a:lnR>
                    <a:lnT w="9525" cap="flat" cmpd="sng" algn="ctr">
                      <a:noFill/>
                      <a:prstDash val="solid"/>
                    </a:lnT>
                    <a:lnB w="12700" cmpd="sng">
                      <a:noFill/>
                      <a:prstDash val="solid"/>
                    </a:lnB>
                    <a:solidFill>
                      <a:schemeClr val="bg2">
                        <a:lumMod val="50000"/>
                      </a:schemeClr>
                    </a:solidFill>
                  </a:tcPr>
                </a:tc>
                <a:extLst>
                  <a:ext uri="{0D108BD9-81ED-4DB2-BD59-A6C34878D82A}">
                    <a16:rowId xmlns:a16="http://schemas.microsoft.com/office/drawing/2014/main" val="10000"/>
                  </a:ext>
                </a:extLst>
              </a:tr>
              <a:tr h="729832">
                <a:tc>
                  <a:txBody>
                    <a:bodyPr/>
                    <a:lstStyle/>
                    <a:p>
                      <a:pPr marL="0" marR="0" lvl="0" indent="0" algn="l" rtl="0">
                        <a:lnSpc>
                          <a:spcPct val="100000"/>
                        </a:lnSpc>
                        <a:spcBef>
                          <a:spcPts val="0"/>
                        </a:spcBef>
                        <a:spcAft>
                          <a:spcPts val="0"/>
                        </a:spcAft>
                        <a:buNone/>
                      </a:pPr>
                      <a:r>
                        <a:rPr lang="en-US" sz="1600" u="none" strike="noStrike" cap="none" spc="0" dirty="0">
                          <a:solidFill>
                            <a:schemeClr val="tx1"/>
                          </a:solidFill>
                        </a:rPr>
                        <a:t>National Population and Housing Census</a:t>
                      </a:r>
                      <a:endParaRPr lang="en-US" sz="1600" cap="none" spc="0" dirty="0">
                        <a:solidFill>
                          <a:schemeClr val="tx1"/>
                        </a:solidFill>
                      </a:endParaRPr>
                    </a:p>
                  </a:txBody>
                  <a:tcPr marL="57683" marR="57683" marT="128766" marB="115365">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pPr marL="0" marR="0" lvl="0" indent="0" algn="l" rtl="0">
                        <a:lnSpc>
                          <a:spcPct val="100000"/>
                        </a:lnSpc>
                        <a:spcBef>
                          <a:spcPts val="0"/>
                        </a:spcBef>
                        <a:spcAft>
                          <a:spcPts val="0"/>
                        </a:spcAft>
                        <a:buNone/>
                      </a:pPr>
                      <a:r>
                        <a:rPr lang="en-US" sz="1600" u="none" strike="noStrike" cap="none" spc="0">
                          <a:solidFill>
                            <a:schemeClr val="tx1"/>
                          </a:solidFill>
                        </a:rPr>
                        <a:t>$4.5m</a:t>
                      </a:r>
                      <a:endParaRPr lang="en-US" sz="1600" cap="none" spc="0">
                        <a:solidFill>
                          <a:schemeClr val="tx1"/>
                        </a:solidFill>
                      </a:endParaRPr>
                    </a:p>
                  </a:txBody>
                  <a:tcPr marL="57683" marR="57683" marT="128766" marB="115365">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pPr marL="0" marR="0" lvl="0" indent="0" algn="l" rtl="0">
                        <a:lnSpc>
                          <a:spcPct val="100000"/>
                        </a:lnSpc>
                        <a:spcBef>
                          <a:spcPts val="0"/>
                        </a:spcBef>
                        <a:spcAft>
                          <a:spcPts val="0"/>
                        </a:spcAft>
                        <a:buNone/>
                      </a:pPr>
                      <a:endParaRPr lang="en-CH" sz="1600" u="none" strike="noStrike" cap="none" spc="0" dirty="0">
                        <a:solidFill>
                          <a:schemeClr val="tx1"/>
                        </a:solidFill>
                      </a:endParaRPr>
                    </a:p>
                  </a:txBody>
                  <a:tcPr marL="57683" marR="57683" marT="128766" marB="115365">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pPr marL="0" marR="0" lvl="0" indent="0" algn="l" rtl="0">
                        <a:lnSpc>
                          <a:spcPct val="100000"/>
                        </a:lnSpc>
                        <a:spcBef>
                          <a:spcPts val="0"/>
                        </a:spcBef>
                        <a:spcAft>
                          <a:spcPts val="0"/>
                        </a:spcAft>
                        <a:buNone/>
                      </a:pPr>
                      <a:r>
                        <a:rPr lang="en-US" sz="1600" u="none" strike="noStrike" cap="none" spc="0">
                          <a:solidFill>
                            <a:schemeClr val="tx1"/>
                          </a:solidFill>
                        </a:rPr>
                        <a:t>$45.5</a:t>
                      </a:r>
                      <a:endParaRPr lang="en-US" sz="1600" cap="none" spc="0">
                        <a:solidFill>
                          <a:schemeClr val="tx1"/>
                        </a:solidFill>
                      </a:endParaRPr>
                    </a:p>
                  </a:txBody>
                  <a:tcPr marL="57683" marR="57683" marT="128766" marB="115365">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pPr marL="0" marR="0" lvl="0" indent="0" algn="l" rtl="0">
                        <a:lnSpc>
                          <a:spcPct val="100000"/>
                        </a:lnSpc>
                        <a:spcBef>
                          <a:spcPts val="0"/>
                        </a:spcBef>
                        <a:spcAft>
                          <a:spcPts val="0"/>
                        </a:spcAft>
                        <a:buNone/>
                      </a:pPr>
                      <a:r>
                        <a:rPr lang="en-US" sz="1600" u="none" strike="noStrike" cap="none" spc="0">
                          <a:solidFill>
                            <a:schemeClr val="tx1"/>
                          </a:solidFill>
                        </a:rPr>
                        <a:t>From government allocation for NPHC 2021 </a:t>
                      </a:r>
                      <a:endParaRPr lang="en-US" sz="1600" cap="none" spc="0">
                        <a:solidFill>
                          <a:schemeClr val="tx1"/>
                        </a:solidFill>
                      </a:endParaRPr>
                    </a:p>
                  </a:txBody>
                  <a:tcPr marL="57683" marR="57683" marT="128766" marB="115365">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extLst>
                  <a:ext uri="{0D108BD9-81ED-4DB2-BD59-A6C34878D82A}">
                    <a16:rowId xmlns:a16="http://schemas.microsoft.com/office/drawing/2014/main" val="10001"/>
                  </a:ext>
                </a:extLst>
              </a:tr>
              <a:tr h="498536">
                <a:tc>
                  <a:txBody>
                    <a:bodyPr/>
                    <a:lstStyle/>
                    <a:p>
                      <a:pPr marL="0" marR="0" lvl="0" indent="0" algn="l" rtl="0">
                        <a:lnSpc>
                          <a:spcPct val="100000"/>
                        </a:lnSpc>
                        <a:spcBef>
                          <a:spcPts val="0"/>
                        </a:spcBef>
                        <a:spcAft>
                          <a:spcPts val="0"/>
                        </a:spcAft>
                        <a:buNone/>
                      </a:pPr>
                      <a:r>
                        <a:rPr lang="en-US" sz="1600" u="none" strike="noStrike" cap="none" spc="0">
                          <a:solidFill>
                            <a:schemeClr val="tx1"/>
                          </a:solidFill>
                        </a:rPr>
                        <a:t>Demographic and Health Survey</a:t>
                      </a:r>
                      <a:endParaRPr lang="en-US" sz="1600" cap="none" spc="0">
                        <a:solidFill>
                          <a:schemeClr val="tx1"/>
                        </a:solidFill>
                      </a:endParaRPr>
                    </a:p>
                  </a:txBody>
                  <a:tcPr marL="57683" marR="57683" marT="128766" marB="115365">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marL="0" marR="0" lvl="0" indent="0" algn="l" rtl="0">
                        <a:lnSpc>
                          <a:spcPct val="100000"/>
                        </a:lnSpc>
                        <a:spcBef>
                          <a:spcPts val="0"/>
                        </a:spcBef>
                        <a:spcAft>
                          <a:spcPts val="0"/>
                        </a:spcAft>
                        <a:buNone/>
                      </a:pPr>
                      <a:r>
                        <a:rPr lang="en-US" sz="1600" u="none" strike="noStrike" cap="none" spc="0" dirty="0">
                          <a:solidFill>
                            <a:schemeClr val="tx1"/>
                          </a:solidFill>
                        </a:rPr>
                        <a:t>$1m</a:t>
                      </a:r>
                      <a:endParaRPr lang="en-US" sz="1600" cap="none" spc="0" dirty="0">
                        <a:solidFill>
                          <a:schemeClr val="tx1"/>
                        </a:solidFill>
                      </a:endParaRPr>
                    </a:p>
                  </a:txBody>
                  <a:tcPr marL="57683" marR="57683" marT="128766" marB="115365">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marL="0" marR="0" lvl="0" indent="0" algn="l" rtl="0">
                        <a:lnSpc>
                          <a:spcPct val="100000"/>
                        </a:lnSpc>
                        <a:spcBef>
                          <a:spcPts val="0"/>
                        </a:spcBef>
                        <a:spcAft>
                          <a:spcPts val="0"/>
                        </a:spcAft>
                        <a:buNone/>
                      </a:pPr>
                      <a:r>
                        <a:rPr lang="en-US" sz="1600" b="0" u="none" strike="noStrike" cap="none" spc="0">
                          <a:solidFill>
                            <a:schemeClr val="tx1"/>
                          </a:solidFill>
                        </a:rPr>
                        <a:t>$5m</a:t>
                      </a:r>
                      <a:endParaRPr lang="en-US" sz="1600" b="0" u="none" strike="noStrike" cap="none" spc="0" baseline="30000">
                        <a:solidFill>
                          <a:schemeClr val="tx1"/>
                        </a:solidFill>
                      </a:endParaRPr>
                    </a:p>
                  </a:txBody>
                  <a:tcPr marL="57683" marR="57683" marT="128766" marB="115365">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marL="0" marR="0" lvl="0" indent="0" algn="l" rtl="0">
                        <a:lnSpc>
                          <a:spcPct val="100000"/>
                        </a:lnSpc>
                        <a:spcBef>
                          <a:spcPts val="0"/>
                        </a:spcBef>
                        <a:spcAft>
                          <a:spcPts val="0"/>
                        </a:spcAft>
                        <a:buNone/>
                      </a:pPr>
                      <a:r>
                        <a:rPr lang="en-US" sz="1600" u="none" strike="noStrike" cap="none" spc="0" dirty="0">
                          <a:solidFill>
                            <a:schemeClr val="tx1"/>
                          </a:solidFill>
                        </a:rPr>
                        <a:t>$10m</a:t>
                      </a:r>
                      <a:endParaRPr lang="en-US" sz="1600" cap="none" spc="0" dirty="0">
                        <a:solidFill>
                          <a:schemeClr val="tx1"/>
                        </a:solidFill>
                      </a:endParaRPr>
                    </a:p>
                  </a:txBody>
                  <a:tcPr marL="57683" marR="57683" marT="128766" marB="115365">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marL="0" marR="0" lvl="0" indent="0" algn="l" rtl="0">
                        <a:lnSpc>
                          <a:spcPct val="100000"/>
                        </a:lnSpc>
                        <a:spcBef>
                          <a:spcPts val="0"/>
                        </a:spcBef>
                        <a:spcAft>
                          <a:spcPts val="0"/>
                        </a:spcAft>
                        <a:buNone/>
                      </a:pPr>
                      <a:r>
                        <a:rPr lang="en-US" sz="1600" u="none" strike="noStrike" cap="none" spc="0">
                          <a:solidFill>
                            <a:schemeClr val="tx1"/>
                          </a:solidFill>
                        </a:rPr>
                        <a:t>USAID Contribution</a:t>
                      </a:r>
                      <a:endParaRPr lang="en-US" sz="1600" cap="none" spc="0">
                        <a:solidFill>
                          <a:schemeClr val="tx1"/>
                        </a:solidFill>
                      </a:endParaRPr>
                    </a:p>
                  </a:txBody>
                  <a:tcPr marL="57683" marR="57683" marT="128766" marB="115365">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10002"/>
                  </a:ext>
                </a:extLst>
              </a:tr>
              <a:tr h="729832">
                <a:tc>
                  <a:txBody>
                    <a:bodyPr/>
                    <a:lstStyle/>
                    <a:p>
                      <a:pPr marL="0" marR="0" lvl="0" indent="0" algn="l" rtl="0">
                        <a:lnSpc>
                          <a:spcPct val="100000"/>
                        </a:lnSpc>
                        <a:spcBef>
                          <a:spcPts val="0"/>
                        </a:spcBef>
                        <a:spcAft>
                          <a:spcPts val="0"/>
                        </a:spcAft>
                        <a:buNone/>
                      </a:pPr>
                      <a:r>
                        <a:rPr lang="en-US" sz="1600" u="none" strike="noStrike" cap="none" spc="0">
                          <a:solidFill>
                            <a:schemeClr val="tx1"/>
                          </a:solidFill>
                        </a:rPr>
                        <a:t>Health and Demographic Surveillance Sites</a:t>
                      </a:r>
                      <a:endParaRPr lang="en-US" sz="1600" cap="none" spc="0">
                        <a:solidFill>
                          <a:schemeClr val="tx1"/>
                        </a:solidFill>
                      </a:endParaRPr>
                    </a:p>
                  </a:txBody>
                  <a:tcPr marL="57683" marR="57683" marT="128766" marB="115365">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pPr marL="0" marR="0" lvl="0" indent="0" algn="l" rtl="0">
                        <a:lnSpc>
                          <a:spcPct val="100000"/>
                        </a:lnSpc>
                        <a:spcBef>
                          <a:spcPts val="0"/>
                        </a:spcBef>
                        <a:spcAft>
                          <a:spcPts val="0"/>
                        </a:spcAft>
                        <a:buNone/>
                      </a:pPr>
                      <a:r>
                        <a:rPr lang="en-US" sz="1600" u="none" strike="noStrike" cap="none" spc="0" dirty="0">
                          <a:solidFill>
                            <a:schemeClr val="tx1"/>
                          </a:solidFill>
                        </a:rPr>
                        <a:t>Varies</a:t>
                      </a:r>
                      <a:endParaRPr lang="en-US" sz="1600" cap="none" spc="0" dirty="0">
                        <a:solidFill>
                          <a:schemeClr val="tx1"/>
                        </a:solidFill>
                      </a:endParaRPr>
                    </a:p>
                  </a:txBody>
                  <a:tcPr marL="57683" marR="57683" marT="128766" marB="115365">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pPr marL="0" marR="0" lvl="0" indent="0" algn="l" rtl="0">
                        <a:lnSpc>
                          <a:spcPct val="100000"/>
                        </a:lnSpc>
                        <a:spcBef>
                          <a:spcPts val="0"/>
                        </a:spcBef>
                        <a:spcAft>
                          <a:spcPts val="0"/>
                        </a:spcAft>
                        <a:buNone/>
                      </a:pPr>
                      <a:r>
                        <a:rPr lang="en-US" sz="1600" u="none" strike="noStrike" cap="none" spc="0">
                          <a:solidFill>
                            <a:schemeClr val="tx1"/>
                          </a:solidFill>
                        </a:rPr>
                        <a:t>Varies</a:t>
                      </a:r>
                      <a:endParaRPr lang="en-US" sz="1600" cap="none" spc="0">
                        <a:solidFill>
                          <a:schemeClr val="tx1"/>
                        </a:solidFill>
                      </a:endParaRPr>
                    </a:p>
                  </a:txBody>
                  <a:tcPr marL="57683" marR="57683" marT="128766" marB="115365">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pPr marL="0" marR="0" lvl="0" indent="0" algn="l" rtl="0">
                        <a:lnSpc>
                          <a:spcPct val="100000"/>
                        </a:lnSpc>
                        <a:spcBef>
                          <a:spcPts val="0"/>
                        </a:spcBef>
                        <a:spcAft>
                          <a:spcPts val="0"/>
                        </a:spcAft>
                        <a:buNone/>
                      </a:pPr>
                      <a:r>
                        <a:rPr lang="en-US" sz="1600" u="none" strike="noStrike" cap="none" spc="0" dirty="0">
                          <a:solidFill>
                            <a:schemeClr val="tx1"/>
                          </a:solidFill>
                        </a:rPr>
                        <a:t>Varies</a:t>
                      </a:r>
                      <a:endParaRPr lang="en-US" sz="1600" cap="none" spc="0" dirty="0">
                        <a:solidFill>
                          <a:schemeClr val="tx1"/>
                        </a:solidFill>
                      </a:endParaRPr>
                    </a:p>
                  </a:txBody>
                  <a:tcPr marL="57683" marR="57683" marT="128766" marB="115365">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tc>
                  <a:txBody>
                    <a:bodyPr/>
                    <a:lstStyle/>
                    <a:p>
                      <a:pPr marL="0" marR="0" lvl="0" indent="0" algn="l" rtl="0">
                        <a:lnSpc>
                          <a:spcPct val="100000"/>
                        </a:lnSpc>
                        <a:spcBef>
                          <a:spcPts val="0"/>
                        </a:spcBef>
                        <a:spcAft>
                          <a:spcPts val="0"/>
                        </a:spcAft>
                        <a:buNone/>
                      </a:pPr>
                      <a:r>
                        <a:rPr lang="en-US" sz="1600" u="none" strike="noStrike" cap="none" spc="0">
                          <a:solidFill>
                            <a:schemeClr val="tx1"/>
                          </a:solidFill>
                        </a:rPr>
                        <a:t>Varies by site size and field methodology</a:t>
                      </a:r>
                      <a:endParaRPr lang="en-US" sz="1600" cap="none" spc="0">
                        <a:solidFill>
                          <a:schemeClr val="tx1"/>
                        </a:solidFill>
                      </a:endParaRPr>
                    </a:p>
                  </a:txBody>
                  <a:tcPr marL="57683" marR="57683" marT="128766" marB="115365">
                    <a:lnL w="12700" cmpd="sng">
                      <a:noFill/>
                      <a:prstDash val="solid"/>
                    </a:lnL>
                    <a:lnR w="12700" cmpd="sng">
                      <a:noFill/>
                      <a:prstDash val="solid"/>
                    </a:lnR>
                    <a:lnT w="12700" cmpd="sng">
                      <a:noFill/>
                      <a:prstDash val="solid"/>
                    </a:lnT>
                    <a:lnB w="12700" cap="flat" cmpd="sng" algn="ctr">
                      <a:solidFill>
                        <a:schemeClr val="accent1"/>
                      </a:solidFill>
                      <a:prstDash val="solid"/>
                    </a:lnB>
                    <a:noFill/>
                  </a:tcPr>
                </a:tc>
                <a:extLst>
                  <a:ext uri="{0D108BD9-81ED-4DB2-BD59-A6C34878D82A}">
                    <a16:rowId xmlns:a16="http://schemas.microsoft.com/office/drawing/2014/main" val="10003"/>
                  </a:ext>
                </a:extLst>
              </a:tr>
              <a:tr h="729832">
                <a:tc>
                  <a:txBody>
                    <a:bodyPr/>
                    <a:lstStyle/>
                    <a:p>
                      <a:pPr marL="0" marR="0" lvl="0" indent="0" algn="l" rtl="0">
                        <a:lnSpc>
                          <a:spcPct val="100000"/>
                        </a:lnSpc>
                        <a:spcBef>
                          <a:spcPts val="0"/>
                        </a:spcBef>
                        <a:spcAft>
                          <a:spcPts val="0"/>
                        </a:spcAft>
                        <a:buNone/>
                      </a:pPr>
                      <a:r>
                        <a:rPr lang="en-US" sz="1600" u="none" strike="noStrike" cap="none" spc="0">
                          <a:solidFill>
                            <a:schemeClr val="tx1"/>
                          </a:solidFill>
                        </a:rPr>
                        <a:t>Civil Registration and Vital Statistics System</a:t>
                      </a:r>
                      <a:endParaRPr lang="en-US" sz="1600" cap="none" spc="0">
                        <a:solidFill>
                          <a:schemeClr val="tx1"/>
                        </a:solidFill>
                      </a:endParaRPr>
                    </a:p>
                  </a:txBody>
                  <a:tcPr marL="57683" marR="57683" marT="128766" marB="115365">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marL="0" marR="0" lvl="0" indent="0" algn="l" rtl="0">
                        <a:lnSpc>
                          <a:spcPct val="100000"/>
                        </a:lnSpc>
                        <a:spcBef>
                          <a:spcPts val="0"/>
                        </a:spcBef>
                        <a:spcAft>
                          <a:spcPts val="0"/>
                        </a:spcAft>
                        <a:buNone/>
                      </a:pPr>
                      <a:r>
                        <a:rPr lang="en-US" sz="1600" b="0" u="none" strike="noStrike" cap="none" spc="0">
                          <a:solidFill>
                            <a:schemeClr val="tx1"/>
                          </a:solidFill>
                        </a:rPr>
                        <a:t>$1.1m</a:t>
                      </a:r>
                      <a:endParaRPr lang="en-US" sz="1600" cap="none" spc="0">
                        <a:solidFill>
                          <a:schemeClr val="tx1"/>
                        </a:solidFill>
                      </a:endParaRPr>
                    </a:p>
                  </a:txBody>
                  <a:tcPr marL="57683" marR="57683" marT="128766" marB="115365">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marL="0" marR="0" lvl="0" indent="0" algn="l" rtl="0">
                        <a:lnSpc>
                          <a:spcPct val="100000"/>
                        </a:lnSpc>
                        <a:spcBef>
                          <a:spcPts val="0"/>
                        </a:spcBef>
                        <a:spcAft>
                          <a:spcPts val="0"/>
                        </a:spcAft>
                        <a:buNone/>
                      </a:pPr>
                      <a:r>
                        <a:rPr lang="en-US" sz="1600" u="none" strike="noStrike" cap="none" spc="0">
                          <a:solidFill>
                            <a:schemeClr val="tx1"/>
                          </a:solidFill>
                        </a:rPr>
                        <a:t>$5.5m</a:t>
                      </a:r>
                      <a:endParaRPr lang="en-US" sz="1600" cap="none" spc="0">
                        <a:solidFill>
                          <a:schemeClr val="tx1"/>
                        </a:solidFill>
                      </a:endParaRPr>
                    </a:p>
                  </a:txBody>
                  <a:tcPr marL="57683" marR="57683" marT="128766" marB="115365">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marL="0" marR="0" lvl="0" indent="0" algn="l" rtl="0">
                        <a:lnSpc>
                          <a:spcPct val="100000"/>
                        </a:lnSpc>
                        <a:spcBef>
                          <a:spcPts val="0"/>
                        </a:spcBef>
                        <a:spcAft>
                          <a:spcPts val="0"/>
                        </a:spcAft>
                        <a:buNone/>
                      </a:pPr>
                      <a:r>
                        <a:rPr lang="en-US" sz="1600" u="none" strike="noStrike" cap="none" spc="0">
                          <a:solidFill>
                            <a:schemeClr val="tx1"/>
                          </a:solidFill>
                        </a:rPr>
                        <a:t>$11m</a:t>
                      </a:r>
                      <a:endParaRPr lang="en-US" sz="1600" cap="none" spc="0">
                        <a:solidFill>
                          <a:schemeClr val="tx1"/>
                        </a:solidFill>
                      </a:endParaRPr>
                    </a:p>
                  </a:txBody>
                  <a:tcPr marL="57683" marR="57683" marT="128766" marB="115365">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tc>
                  <a:txBody>
                    <a:bodyPr/>
                    <a:lstStyle/>
                    <a:p>
                      <a:pPr marL="0" marR="0" lvl="0" indent="0" algn="l" rtl="0">
                        <a:lnSpc>
                          <a:spcPct val="100000"/>
                        </a:lnSpc>
                        <a:spcBef>
                          <a:spcPts val="0"/>
                        </a:spcBef>
                        <a:spcAft>
                          <a:spcPts val="0"/>
                        </a:spcAft>
                        <a:buNone/>
                      </a:pPr>
                      <a:r>
                        <a:rPr lang="en-US" sz="1600" u="none" strike="noStrike" cap="none" spc="0">
                          <a:solidFill>
                            <a:schemeClr val="tx1"/>
                          </a:solidFill>
                        </a:rPr>
                        <a:t>From government appropriation bill </a:t>
                      </a:r>
                      <a:endParaRPr lang="en-US" sz="1600" cap="none" spc="0">
                        <a:solidFill>
                          <a:schemeClr val="tx1"/>
                        </a:solidFill>
                      </a:endParaRPr>
                    </a:p>
                  </a:txBody>
                  <a:tcPr marL="57683" marR="57683" marT="128766" marB="115365">
                    <a:lnL w="12700" cmpd="sng">
                      <a:noFill/>
                      <a:prstDash val="solid"/>
                    </a:lnL>
                    <a:lnR w="12700" cmpd="sng">
                      <a:noFill/>
                      <a:prstDash val="solid"/>
                    </a:lnR>
                    <a:lnT w="12700" cap="flat" cmpd="sng" algn="ctr">
                      <a:solidFill>
                        <a:schemeClr val="accent1"/>
                      </a:solidFill>
                      <a:prstDash val="solid"/>
                    </a:lnT>
                    <a:lnB w="12700" cmpd="sng">
                      <a:noFill/>
                      <a:prstDash val="solid"/>
                    </a:lnB>
                    <a:solidFill>
                      <a:schemeClr val="bg1">
                        <a:lumMod val="95000"/>
                      </a:schemeClr>
                    </a:solidFill>
                  </a:tcPr>
                </a:tc>
                <a:extLst>
                  <a:ext uri="{0D108BD9-81ED-4DB2-BD59-A6C34878D82A}">
                    <a16:rowId xmlns:a16="http://schemas.microsoft.com/office/drawing/2014/main" val="10004"/>
                  </a:ext>
                </a:extLst>
              </a:tr>
              <a:tr h="498536">
                <a:tc>
                  <a:txBody>
                    <a:bodyPr/>
                    <a:lstStyle/>
                    <a:p>
                      <a:pPr marL="0" marR="0" lvl="0" indent="0" algn="l" rtl="0">
                        <a:lnSpc>
                          <a:spcPct val="100000"/>
                        </a:lnSpc>
                        <a:spcBef>
                          <a:spcPts val="0"/>
                        </a:spcBef>
                        <a:spcAft>
                          <a:spcPts val="0"/>
                        </a:spcAft>
                        <a:buNone/>
                      </a:pPr>
                      <a:r>
                        <a:rPr lang="en-US" sz="1600" u="none" strike="noStrike" cap="none" spc="0">
                          <a:solidFill>
                            <a:schemeClr val="tx1"/>
                          </a:solidFill>
                        </a:rPr>
                        <a:t>Sample </a:t>
                      </a:r>
                      <a:r>
                        <a:rPr lang="en-US" sz="1600" cap="none" spc="0">
                          <a:solidFill>
                            <a:schemeClr val="tx1"/>
                          </a:solidFill>
                        </a:rPr>
                        <a:t>Mortality</a:t>
                      </a:r>
                      <a:r>
                        <a:rPr lang="en-US" sz="1600" u="none" strike="noStrike" cap="none" spc="0">
                          <a:solidFill>
                            <a:schemeClr val="tx1"/>
                          </a:solidFill>
                        </a:rPr>
                        <a:t> Surveillance System</a:t>
                      </a:r>
                      <a:endParaRPr lang="en-US" sz="1600" cap="none" spc="0">
                        <a:solidFill>
                          <a:schemeClr val="tx1"/>
                        </a:solidFill>
                      </a:endParaRPr>
                    </a:p>
                  </a:txBody>
                  <a:tcPr marL="57683" marR="57683" marT="128766" marB="115365">
                    <a:lnL w="12700" cmpd="sng">
                      <a:noFill/>
                      <a:prstDash val="solid"/>
                    </a:lnL>
                    <a:lnR w="12700" cmpd="sng">
                      <a:noFill/>
                      <a:prstDash val="solid"/>
                    </a:lnR>
                    <a:lnT w="12700" cmpd="sng">
                      <a:noFill/>
                      <a:prstDash val="solid"/>
                    </a:lnT>
                    <a:lnB w="12700" cmpd="sng">
                      <a:noFill/>
                      <a:prstDash val="solid"/>
                    </a:lnB>
                    <a:noFill/>
                  </a:tcPr>
                </a:tc>
                <a:tc>
                  <a:txBody>
                    <a:bodyPr/>
                    <a:lstStyle/>
                    <a:p>
                      <a:pPr marL="0" marR="0" lvl="0" indent="0" algn="l" rtl="0">
                        <a:lnSpc>
                          <a:spcPct val="100000"/>
                        </a:lnSpc>
                        <a:spcBef>
                          <a:spcPts val="0"/>
                        </a:spcBef>
                        <a:spcAft>
                          <a:spcPts val="0"/>
                        </a:spcAft>
                        <a:buNone/>
                      </a:pPr>
                      <a:r>
                        <a:rPr lang="en-US" sz="1600" u="none" strike="noStrike" cap="none" spc="0">
                          <a:solidFill>
                            <a:schemeClr val="tx1"/>
                          </a:solidFill>
                        </a:rPr>
                        <a:t>$0.78m - 1.1m</a:t>
                      </a:r>
                      <a:endParaRPr lang="en-US" sz="1600" cap="none" spc="0">
                        <a:solidFill>
                          <a:schemeClr val="tx1"/>
                        </a:solidFill>
                      </a:endParaRPr>
                    </a:p>
                  </a:txBody>
                  <a:tcPr marL="57683" marR="57683" marT="128766" marB="115365">
                    <a:lnL w="12700" cmpd="sng">
                      <a:noFill/>
                      <a:prstDash val="solid"/>
                    </a:lnL>
                    <a:lnR w="12700" cmpd="sng">
                      <a:noFill/>
                      <a:prstDash val="solid"/>
                    </a:lnR>
                    <a:lnT w="12700" cmpd="sng">
                      <a:noFill/>
                      <a:prstDash val="solid"/>
                    </a:lnT>
                    <a:lnB w="12700" cmpd="sng">
                      <a:noFill/>
                      <a:prstDash val="solid"/>
                    </a:lnB>
                    <a:noFill/>
                  </a:tcPr>
                </a:tc>
                <a:tc>
                  <a:txBody>
                    <a:bodyPr/>
                    <a:lstStyle/>
                    <a:p>
                      <a:pPr marL="0" marR="0" lvl="0" indent="0" algn="l" rtl="0">
                        <a:lnSpc>
                          <a:spcPct val="100000"/>
                        </a:lnSpc>
                        <a:spcBef>
                          <a:spcPts val="0"/>
                        </a:spcBef>
                        <a:spcAft>
                          <a:spcPts val="0"/>
                        </a:spcAft>
                        <a:buNone/>
                      </a:pPr>
                      <a:r>
                        <a:rPr lang="en-US" sz="1600" u="none" strike="noStrike" cap="none" spc="0">
                          <a:solidFill>
                            <a:schemeClr val="tx1"/>
                          </a:solidFill>
                        </a:rPr>
                        <a:t>$3.9 - $5.5m</a:t>
                      </a:r>
                      <a:endParaRPr lang="en-US" sz="1600" cap="none" spc="0">
                        <a:solidFill>
                          <a:schemeClr val="tx1"/>
                        </a:solidFill>
                      </a:endParaRPr>
                    </a:p>
                  </a:txBody>
                  <a:tcPr marL="57683" marR="57683" marT="128766" marB="115365">
                    <a:lnL w="12700" cmpd="sng">
                      <a:noFill/>
                      <a:prstDash val="solid"/>
                    </a:lnL>
                    <a:lnR w="12700" cmpd="sng">
                      <a:noFill/>
                      <a:prstDash val="solid"/>
                    </a:lnR>
                    <a:lnT w="12700" cmpd="sng">
                      <a:noFill/>
                      <a:prstDash val="solid"/>
                    </a:lnT>
                    <a:lnB w="12700" cmpd="sng">
                      <a:noFill/>
                      <a:prstDash val="solid"/>
                    </a:lnB>
                    <a:noFill/>
                  </a:tcPr>
                </a:tc>
                <a:tc>
                  <a:txBody>
                    <a:bodyPr/>
                    <a:lstStyle/>
                    <a:p>
                      <a:pPr marL="0" marR="0" lvl="0" indent="0" algn="l" rtl="0">
                        <a:lnSpc>
                          <a:spcPct val="100000"/>
                        </a:lnSpc>
                        <a:spcBef>
                          <a:spcPts val="0"/>
                        </a:spcBef>
                        <a:spcAft>
                          <a:spcPts val="0"/>
                        </a:spcAft>
                        <a:buNone/>
                      </a:pPr>
                      <a:r>
                        <a:rPr lang="en-US" sz="1600" u="none" strike="noStrike" cap="none" spc="0">
                          <a:solidFill>
                            <a:schemeClr val="tx1"/>
                          </a:solidFill>
                        </a:rPr>
                        <a:t>$7.8 - $11m</a:t>
                      </a:r>
                      <a:endParaRPr lang="en-US" sz="1600" cap="none" spc="0">
                        <a:solidFill>
                          <a:schemeClr val="tx1"/>
                        </a:solidFill>
                      </a:endParaRPr>
                    </a:p>
                  </a:txBody>
                  <a:tcPr marL="57683" marR="57683" marT="128766" marB="115365">
                    <a:lnL w="12700" cmpd="sng">
                      <a:noFill/>
                      <a:prstDash val="solid"/>
                    </a:lnL>
                    <a:lnR w="12700" cmpd="sng">
                      <a:noFill/>
                      <a:prstDash val="solid"/>
                    </a:lnR>
                    <a:lnT w="12700" cmpd="sng">
                      <a:noFill/>
                      <a:prstDash val="solid"/>
                    </a:lnT>
                    <a:lnB w="12700" cmpd="sng">
                      <a:noFill/>
                      <a:prstDash val="solid"/>
                    </a:lnB>
                    <a:noFill/>
                  </a:tcPr>
                </a:tc>
                <a:tc>
                  <a:txBody>
                    <a:bodyPr/>
                    <a:lstStyle/>
                    <a:p>
                      <a:pPr marL="0" marR="0" lvl="0" indent="0" algn="l" rtl="0">
                        <a:lnSpc>
                          <a:spcPct val="100000"/>
                        </a:lnSpc>
                        <a:spcBef>
                          <a:spcPts val="0"/>
                        </a:spcBef>
                        <a:spcAft>
                          <a:spcPts val="0"/>
                        </a:spcAft>
                        <a:buNone/>
                      </a:pPr>
                      <a:r>
                        <a:rPr lang="en-US" sz="1600" u="none" strike="noStrike" cap="none" spc="0" dirty="0">
                          <a:solidFill>
                            <a:schemeClr val="tx1"/>
                          </a:solidFill>
                        </a:rPr>
                        <a:t>[2,5]</a:t>
                      </a:r>
                      <a:endParaRPr lang="en-US" sz="1600" cap="none" spc="0" dirty="0">
                        <a:solidFill>
                          <a:schemeClr val="tx1"/>
                        </a:solidFill>
                      </a:endParaRPr>
                    </a:p>
                  </a:txBody>
                  <a:tcPr marL="57683" marR="57683" marT="128766" marB="115365">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10005"/>
                  </a:ext>
                </a:extLst>
              </a:tr>
            </a:tbl>
          </a:graphicData>
        </a:graphic>
      </p:graphicFrame>
      <p:sp>
        <p:nvSpPr>
          <p:cNvPr id="3" name="TextBox 2">
            <a:extLst>
              <a:ext uri="{FF2B5EF4-FFF2-40B4-BE49-F238E27FC236}">
                <a16:creationId xmlns:a16="http://schemas.microsoft.com/office/drawing/2014/main" id="{07B10D6E-1964-FC83-C780-87E96891FB62}"/>
              </a:ext>
            </a:extLst>
          </p:cNvPr>
          <p:cNvSpPr txBox="1"/>
          <p:nvPr/>
        </p:nvSpPr>
        <p:spPr>
          <a:xfrm>
            <a:off x="-104069" y="6291872"/>
            <a:ext cx="11871526" cy="245645"/>
          </a:xfrm>
          <a:prstGeom prst="rect">
            <a:avLst/>
          </a:prstGeom>
          <a:noFill/>
        </p:spPr>
        <p:txBody>
          <a:bodyPr wrap="square">
            <a:spAutoFit/>
          </a:bodyPr>
          <a:lstStyle/>
          <a:p>
            <a:pPr marL="690563" lvl="0" indent="-228600">
              <a:lnSpc>
                <a:spcPct val="90000"/>
              </a:lnSpc>
              <a:spcBef>
                <a:spcPts val="0"/>
              </a:spcBef>
              <a:spcAft>
                <a:spcPts val="0"/>
              </a:spcAft>
              <a:buClr>
                <a:schemeClr val="dk1"/>
              </a:buClr>
              <a:buSzPct val="129032"/>
            </a:pPr>
            <a:r>
              <a:rPr lang="en-US" sz="1100" dirty="0">
                <a:solidFill>
                  <a:schemeClr val="tx1">
                    <a:alpha val="80000"/>
                  </a:schemeClr>
                </a:solidFill>
                <a:latin typeface="+mn-lt"/>
                <a:ea typeface="+mn-ea"/>
                <a:cs typeface="+mn-cs"/>
              </a:rPr>
              <a:t>[7] Setel, P., Weiss, W., &amp; </a:t>
            </a:r>
            <a:r>
              <a:rPr lang="en-US" sz="1100" dirty="0" err="1">
                <a:solidFill>
                  <a:schemeClr val="tx1">
                    <a:alpha val="80000"/>
                  </a:schemeClr>
                </a:solidFill>
                <a:latin typeface="+mn-lt"/>
                <a:ea typeface="+mn-ea"/>
                <a:cs typeface="+mn-cs"/>
              </a:rPr>
              <a:t>Kwarah</a:t>
            </a:r>
            <a:r>
              <a:rPr lang="en-US" sz="1100" dirty="0">
                <a:solidFill>
                  <a:schemeClr val="tx1">
                    <a:alpha val="80000"/>
                  </a:schemeClr>
                </a:solidFill>
                <a:latin typeface="+mn-lt"/>
                <a:ea typeface="+mn-ea"/>
                <a:cs typeface="+mn-cs"/>
              </a:rPr>
              <a:t>, W. (2023, October). A business case for a sample registration system (SRS) in Ghana [Slides presentation]. USAID; Data for Impact/Vital Strategies.</a:t>
            </a:r>
          </a:p>
        </p:txBody>
      </p:sp>
    </p:spTree>
    <p:extLst>
      <p:ext uri="{BB962C8B-B14F-4D97-AF65-F5344CB8AC3E}">
        <p14:creationId xmlns:p14="http://schemas.microsoft.com/office/powerpoint/2010/main" val="6118003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867FA77-B933-981E-2D1F-236251FB8B4B}"/>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Freeform: Shape 9">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88AB090-13E0-DA70-5FE4-CDEE1FBDBBBC}"/>
              </a:ext>
            </a:extLst>
          </p:cNvPr>
          <p:cNvSpPr>
            <a:spLocks noGrp="1"/>
          </p:cNvSpPr>
          <p:nvPr>
            <p:ph type="title"/>
          </p:nvPr>
        </p:nvSpPr>
        <p:spPr>
          <a:xfrm>
            <a:off x="1524003" y="1999615"/>
            <a:ext cx="9144000" cy="2764028"/>
          </a:xfrm>
        </p:spPr>
        <p:txBody>
          <a:bodyPr vert="horz" lIns="91440" tIns="45720" rIns="91440" bIns="45720" rtlCol="0" anchor="ctr">
            <a:normAutofit/>
          </a:bodyPr>
          <a:lstStyle/>
          <a:p>
            <a:pPr algn="ctr"/>
            <a:r>
              <a:rPr lang="en-US" sz="7200" kern="1200" dirty="0">
                <a:solidFill>
                  <a:schemeClr val="tx1"/>
                </a:solidFill>
                <a:latin typeface="+mj-lt"/>
                <a:ea typeface="+mj-ea"/>
                <a:cs typeface="+mj-cs"/>
              </a:rPr>
              <a:t>SRS design</a:t>
            </a:r>
          </a:p>
        </p:txBody>
      </p:sp>
      <p:sp>
        <p:nvSpPr>
          <p:cNvPr id="3" name="Text Placeholder 2">
            <a:extLst>
              <a:ext uri="{FF2B5EF4-FFF2-40B4-BE49-F238E27FC236}">
                <a16:creationId xmlns:a16="http://schemas.microsoft.com/office/drawing/2014/main" id="{249F7965-79CB-66F3-4E44-9A3A4D717307}"/>
              </a:ext>
            </a:extLst>
          </p:cNvPr>
          <p:cNvSpPr>
            <a:spLocks noGrp="1"/>
          </p:cNvSpPr>
          <p:nvPr>
            <p:ph type="body" idx="1"/>
          </p:nvPr>
        </p:nvSpPr>
        <p:spPr>
          <a:xfrm>
            <a:off x="1966912" y="5645150"/>
            <a:ext cx="8258176" cy="631825"/>
          </a:xfrm>
        </p:spPr>
        <p:txBody>
          <a:bodyPr vert="horz" lIns="91440" tIns="45720" rIns="91440" bIns="45720" rtlCol="0" anchor="ctr">
            <a:normAutofit/>
          </a:bodyPr>
          <a:lstStyle/>
          <a:p>
            <a:pPr algn="ctr"/>
            <a:r>
              <a:rPr lang="en-US" sz="2800" kern="1200" dirty="0">
                <a:solidFill>
                  <a:schemeClr val="tx1"/>
                </a:solidFill>
                <a:latin typeface="+mn-lt"/>
                <a:ea typeface="+mn-ea"/>
                <a:cs typeface="+mn-cs"/>
              </a:rPr>
              <a:t>Solution</a:t>
            </a:r>
          </a:p>
        </p:txBody>
      </p:sp>
      <p:sp>
        <p:nvSpPr>
          <p:cNvPr id="14" name="Rectangle 13">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59390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2" name="Title 1">
            <a:extLst>
              <a:ext uri="{FF2B5EF4-FFF2-40B4-BE49-F238E27FC236}">
                <a16:creationId xmlns:a16="http://schemas.microsoft.com/office/drawing/2014/main" id="{200E408B-A568-CE70-FFDE-1AD7B2C3E03C}"/>
              </a:ext>
            </a:extLst>
          </p:cNvPr>
          <p:cNvSpPr>
            <a:spLocks noGrp="1"/>
          </p:cNvSpPr>
          <p:nvPr>
            <p:ph type="title"/>
          </p:nvPr>
        </p:nvSpPr>
        <p:spPr/>
        <p:txBody>
          <a:bodyPr/>
          <a:lstStyle/>
          <a:p>
            <a:r>
              <a:rPr lang="en-US" dirty="0"/>
              <a:t>A Well-Functioning SRS delivers on the Pillars of Success</a:t>
            </a:r>
          </a:p>
        </p:txBody>
      </p:sp>
      <p:sp>
        <p:nvSpPr>
          <p:cNvPr id="200" name="Google Shape;200;p12"/>
          <p:cNvSpPr/>
          <p:nvPr/>
        </p:nvSpPr>
        <p:spPr>
          <a:xfrm>
            <a:off x="363089" y="3095400"/>
            <a:ext cx="2710311" cy="2971178"/>
          </a:xfrm>
          <a:prstGeom prst="rect">
            <a:avLst/>
          </a:prstGeom>
          <a:solidFill>
            <a:srgbClr val="FCECD6"/>
          </a:solidFill>
          <a:ln>
            <a:noFill/>
          </a:ln>
        </p:spPr>
        <p:txBody>
          <a:bodyPr spcFirstLastPara="1" wrap="square" lIns="91425" tIns="182875" rIns="91425" bIns="45700" anchor="t" anchorCtr="0">
            <a:noAutofit/>
          </a:bodyPr>
          <a:lstStyle/>
          <a:p>
            <a:pPr marL="171450" marR="0" lvl="0" indent="-171450" algn="l" rtl="0">
              <a:lnSpc>
                <a:spcPct val="100000"/>
              </a:lnSpc>
              <a:spcBef>
                <a:spcPts val="0"/>
              </a:spcBef>
              <a:spcAft>
                <a:spcPts val="0"/>
              </a:spcAft>
              <a:buClr>
                <a:schemeClr val="accent4"/>
              </a:buClr>
              <a:buSzPts val="1600"/>
              <a:buFont typeface="Arial"/>
              <a:buChar char="•"/>
            </a:pPr>
            <a:r>
              <a:rPr lang="en-US" sz="1600" b="0" i="0" u="none" strike="noStrike" cap="none" dirty="0">
                <a:latin typeface="Arial"/>
                <a:ea typeface="Arial"/>
                <a:cs typeface="Arial"/>
                <a:sym typeface="Arial"/>
              </a:rPr>
              <a:t>Provides continuous source of crucial mortality burden data to prioritize, design, implement, and monitor scaled health and social policies</a:t>
            </a:r>
            <a:endParaRPr dirty="0"/>
          </a:p>
          <a:p>
            <a:pPr marL="171450" marR="0" lvl="0" indent="-171450" algn="l" rtl="0">
              <a:lnSpc>
                <a:spcPct val="100000"/>
              </a:lnSpc>
              <a:spcBef>
                <a:spcPts val="0"/>
              </a:spcBef>
              <a:spcAft>
                <a:spcPts val="0"/>
              </a:spcAft>
              <a:buClr>
                <a:schemeClr val="accent4"/>
              </a:buClr>
              <a:buSzPts val="1600"/>
              <a:buFont typeface="Arial"/>
              <a:buChar char="•"/>
            </a:pPr>
            <a:r>
              <a:rPr lang="en-US" sz="1600" b="0" i="0" u="none" strike="noStrike" cap="none" dirty="0">
                <a:latin typeface="Arial"/>
                <a:ea typeface="Arial"/>
                <a:cs typeface="Arial"/>
                <a:sym typeface="Arial"/>
              </a:rPr>
              <a:t>Builds culture of collection and use of Ghana’s own high quality mortality data</a:t>
            </a:r>
            <a:endParaRPr sz="1400" b="0" i="0" u="none" strike="noStrike" cap="none" dirty="0">
              <a:latin typeface="Arial"/>
              <a:ea typeface="Arial"/>
              <a:cs typeface="Arial"/>
              <a:sym typeface="Arial"/>
            </a:endParaRPr>
          </a:p>
        </p:txBody>
      </p:sp>
      <p:sp>
        <p:nvSpPr>
          <p:cNvPr id="201" name="Google Shape;201;p12"/>
          <p:cNvSpPr/>
          <p:nvPr/>
        </p:nvSpPr>
        <p:spPr>
          <a:xfrm>
            <a:off x="3176819" y="3095399"/>
            <a:ext cx="2710311" cy="2971185"/>
          </a:xfrm>
          <a:prstGeom prst="rect">
            <a:avLst/>
          </a:prstGeom>
          <a:solidFill>
            <a:srgbClr val="EDF3D5"/>
          </a:solidFill>
          <a:ln>
            <a:noFill/>
          </a:ln>
        </p:spPr>
        <p:txBody>
          <a:bodyPr spcFirstLastPara="1" wrap="square" lIns="91425" tIns="182875" rIns="91425" bIns="45700" anchor="t" anchorCtr="0">
            <a:noAutofit/>
          </a:bodyPr>
          <a:lstStyle/>
          <a:p>
            <a:pPr marL="171450" marR="0" lvl="0" indent="-171450" algn="l" rtl="0">
              <a:lnSpc>
                <a:spcPct val="100000"/>
              </a:lnSpc>
              <a:spcBef>
                <a:spcPts val="0"/>
              </a:spcBef>
              <a:spcAft>
                <a:spcPts val="0"/>
              </a:spcAft>
              <a:buClr>
                <a:schemeClr val="accent1"/>
              </a:buClr>
              <a:buSzPts val="1600"/>
              <a:buFont typeface="Arial"/>
              <a:buChar char="•"/>
            </a:pPr>
            <a:r>
              <a:rPr lang="en-US" sz="1600" b="0" i="0" u="none" strike="noStrike" cap="none" dirty="0">
                <a:latin typeface="Arial"/>
                <a:ea typeface="Arial"/>
                <a:cs typeface="Arial"/>
                <a:sym typeface="Arial"/>
              </a:rPr>
              <a:t>May enable detection and provides platform for deeper investigation and response to nearby outbreaks</a:t>
            </a:r>
            <a:endParaRPr sz="1400" b="0" i="0" u="none" strike="noStrike" cap="none" dirty="0">
              <a:latin typeface="Arial"/>
              <a:ea typeface="Arial"/>
              <a:cs typeface="Arial"/>
              <a:sym typeface="Arial"/>
            </a:endParaRPr>
          </a:p>
          <a:p>
            <a:pPr marL="171450" marR="0" lvl="0" indent="-171450" algn="l" rtl="0">
              <a:lnSpc>
                <a:spcPct val="100000"/>
              </a:lnSpc>
              <a:spcBef>
                <a:spcPts val="1000"/>
              </a:spcBef>
              <a:spcAft>
                <a:spcPts val="0"/>
              </a:spcAft>
              <a:buClr>
                <a:schemeClr val="accent1"/>
              </a:buClr>
              <a:buSzPts val="1600"/>
              <a:buFont typeface="Arial"/>
              <a:buChar char="•"/>
            </a:pPr>
            <a:r>
              <a:rPr lang="en-US" sz="1600" b="0" i="0" u="none" strike="noStrike" cap="none" dirty="0">
                <a:latin typeface="Arial"/>
                <a:ea typeface="Arial"/>
                <a:cs typeface="Arial"/>
                <a:sym typeface="Arial"/>
              </a:rPr>
              <a:t>Total/Excess mortality measurement under pandemic conditions</a:t>
            </a:r>
            <a:endParaRPr sz="1400" b="0" i="0" u="none" strike="noStrike" cap="none" dirty="0">
              <a:latin typeface="Arial"/>
              <a:ea typeface="Arial"/>
              <a:cs typeface="Arial"/>
              <a:sym typeface="Arial"/>
            </a:endParaRPr>
          </a:p>
          <a:p>
            <a:pPr marL="171450" marR="0" lvl="0" indent="-171450" algn="l" rtl="0">
              <a:lnSpc>
                <a:spcPct val="100000"/>
              </a:lnSpc>
              <a:spcBef>
                <a:spcPts val="1000"/>
              </a:spcBef>
              <a:spcAft>
                <a:spcPts val="0"/>
              </a:spcAft>
              <a:buClr>
                <a:schemeClr val="accent1"/>
              </a:buClr>
              <a:buSzPts val="1600"/>
              <a:buFont typeface="Arial"/>
              <a:buChar char="•"/>
            </a:pPr>
            <a:r>
              <a:rPr lang="en-US" sz="1600" b="0" i="0" u="none" strike="noStrike" cap="none" dirty="0">
                <a:latin typeface="Arial"/>
                <a:ea typeface="Arial"/>
                <a:cs typeface="Arial"/>
                <a:sym typeface="Arial"/>
              </a:rPr>
              <a:t>Platform for integrated disease surveillance</a:t>
            </a:r>
            <a:endParaRPr sz="1400" b="0" i="0" u="none" strike="noStrike" cap="none" dirty="0">
              <a:latin typeface="Arial"/>
              <a:ea typeface="Arial"/>
              <a:cs typeface="Arial"/>
              <a:sym typeface="Arial"/>
            </a:endParaRPr>
          </a:p>
        </p:txBody>
      </p:sp>
      <p:sp>
        <p:nvSpPr>
          <p:cNvPr id="202" name="Google Shape;202;p12"/>
          <p:cNvSpPr/>
          <p:nvPr/>
        </p:nvSpPr>
        <p:spPr>
          <a:xfrm>
            <a:off x="5990549" y="3095399"/>
            <a:ext cx="2710311" cy="2971187"/>
          </a:xfrm>
          <a:prstGeom prst="rect">
            <a:avLst/>
          </a:prstGeom>
          <a:solidFill>
            <a:srgbClr val="C7E1E8"/>
          </a:solidFill>
          <a:ln>
            <a:noFill/>
          </a:ln>
        </p:spPr>
        <p:txBody>
          <a:bodyPr spcFirstLastPara="1" wrap="square" lIns="91425" tIns="182875" rIns="91425" bIns="45700" anchor="t" anchorCtr="0">
            <a:noAutofit/>
          </a:bodyPr>
          <a:lstStyle/>
          <a:p>
            <a:pPr marL="174625" marR="0" lvl="0" indent="-174625" algn="l" rtl="0">
              <a:lnSpc>
                <a:spcPct val="100000"/>
              </a:lnSpc>
              <a:spcBef>
                <a:spcPts val="0"/>
              </a:spcBef>
              <a:spcAft>
                <a:spcPts val="0"/>
              </a:spcAft>
              <a:buClr>
                <a:schemeClr val="accent3"/>
              </a:buClr>
              <a:buSzPts val="1600"/>
              <a:buFont typeface="Arial"/>
              <a:buChar char="•"/>
            </a:pPr>
            <a:r>
              <a:rPr lang="en-US" sz="1600" b="0" i="0" u="none" strike="noStrike" cap="none" dirty="0">
                <a:latin typeface="Arial"/>
                <a:ea typeface="Arial"/>
                <a:cs typeface="Arial"/>
                <a:sym typeface="Arial"/>
              </a:rPr>
              <a:t>Opportunity to develop, implement and ultimately scale optimal vital event notification &amp; registration practices to achieve universal registration</a:t>
            </a:r>
            <a:endParaRPr sz="1400" b="0" i="0" u="none" strike="noStrike" cap="none" dirty="0">
              <a:latin typeface="Arial"/>
              <a:ea typeface="Arial"/>
              <a:cs typeface="Arial"/>
              <a:sym typeface="Arial"/>
            </a:endParaRPr>
          </a:p>
          <a:p>
            <a:pPr marL="174625" marR="0" lvl="0" indent="-174625" algn="l" rtl="0">
              <a:lnSpc>
                <a:spcPct val="100000"/>
              </a:lnSpc>
              <a:spcBef>
                <a:spcPts val="1000"/>
              </a:spcBef>
              <a:spcAft>
                <a:spcPts val="0"/>
              </a:spcAft>
              <a:buClr>
                <a:schemeClr val="accent3"/>
              </a:buClr>
              <a:buSzPts val="1600"/>
              <a:buFont typeface="Arial"/>
              <a:buChar char="•"/>
            </a:pPr>
            <a:r>
              <a:rPr lang="en-US" sz="1600" b="0" i="0" u="none" strike="noStrike" cap="none" dirty="0">
                <a:latin typeface="Arial"/>
                <a:ea typeface="Arial"/>
                <a:cs typeface="Arial"/>
                <a:sym typeface="Arial"/>
              </a:rPr>
              <a:t>Creates in-country management and technical capacity</a:t>
            </a:r>
            <a:endParaRPr sz="1400" b="0" i="0" u="none" strike="noStrike" cap="none" dirty="0">
              <a:latin typeface="Arial"/>
              <a:ea typeface="Arial"/>
              <a:cs typeface="Arial"/>
              <a:sym typeface="Arial"/>
            </a:endParaRPr>
          </a:p>
        </p:txBody>
      </p:sp>
      <p:sp>
        <p:nvSpPr>
          <p:cNvPr id="203" name="Google Shape;203;p12"/>
          <p:cNvSpPr/>
          <p:nvPr/>
        </p:nvSpPr>
        <p:spPr>
          <a:xfrm>
            <a:off x="363089" y="2219722"/>
            <a:ext cx="2710311" cy="88392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a:solidFill>
                  <a:schemeClr val="lt1"/>
                </a:solidFill>
                <a:latin typeface="Arial"/>
                <a:ea typeface="Arial"/>
                <a:cs typeface="Arial"/>
                <a:sym typeface="Arial"/>
              </a:rPr>
              <a:t>Pillar 1</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dirty="0">
                <a:solidFill>
                  <a:schemeClr val="lt1"/>
                </a:solidFill>
                <a:latin typeface="Arial"/>
                <a:ea typeface="Arial"/>
                <a:cs typeface="Arial"/>
                <a:sym typeface="Arial"/>
              </a:rPr>
              <a:t>Data-driven decision-making</a:t>
            </a:r>
            <a:endParaRPr sz="1400" b="0" i="0" u="none" strike="noStrike" cap="none" dirty="0">
              <a:solidFill>
                <a:srgbClr val="000000"/>
              </a:solidFill>
              <a:latin typeface="Arial"/>
              <a:ea typeface="Arial"/>
              <a:cs typeface="Arial"/>
              <a:sym typeface="Arial"/>
            </a:endParaRPr>
          </a:p>
        </p:txBody>
      </p:sp>
      <p:sp>
        <p:nvSpPr>
          <p:cNvPr id="204" name="Google Shape;204;p12"/>
          <p:cNvSpPr/>
          <p:nvPr/>
        </p:nvSpPr>
        <p:spPr>
          <a:xfrm>
            <a:off x="3176819" y="2219722"/>
            <a:ext cx="2710311" cy="88392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a:solidFill>
                  <a:schemeClr val="lt1"/>
                </a:solidFill>
                <a:latin typeface="Arial"/>
                <a:ea typeface="Arial"/>
                <a:cs typeface="Arial"/>
                <a:sym typeface="Arial"/>
              </a:rPr>
              <a:t>Pillar 2</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dirty="0">
                <a:solidFill>
                  <a:schemeClr val="lt1"/>
                </a:solidFill>
                <a:latin typeface="Arial"/>
                <a:ea typeface="Arial"/>
                <a:cs typeface="Arial"/>
                <a:sym typeface="Arial"/>
              </a:rPr>
              <a:t>Contributing to Health Security</a:t>
            </a:r>
            <a:endParaRPr sz="1400" b="0" i="0" u="none" strike="noStrike" cap="none" dirty="0">
              <a:solidFill>
                <a:srgbClr val="000000"/>
              </a:solidFill>
              <a:latin typeface="Arial"/>
              <a:ea typeface="Arial"/>
              <a:cs typeface="Arial"/>
              <a:sym typeface="Arial"/>
            </a:endParaRPr>
          </a:p>
        </p:txBody>
      </p:sp>
      <p:sp>
        <p:nvSpPr>
          <p:cNvPr id="205" name="Google Shape;205;p12"/>
          <p:cNvSpPr/>
          <p:nvPr/>
        </p:nvSpPr>
        <p:spPr>
          <a:xfrm>
            <a:off x="5990549" y="2219722"/>
            <a:ext cx="2710311" cy="883920"/>
          </a:xfrm>
          <a:prstGeom prst="rect">
            <a:avLst/>
          </a:prstGeom>
          <a:solidFill>
            <a:schemeClr val="tx2">
              <a:lumMod val="50000"/>
              <a:lumOff val="5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a:solidFill>
                  <a:schemeClr val="lt1"/>
                </a:solidFill>
                <a:latin typeface="Arial"/>
                <a:ea typeface="Arial"/>
                <a:cs typeface="Arial"/>
                <a:sym typeface="Arial"/>
              </a:rPr>
              <a:t>Pillar 3</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dirty="0">
                <a:solidFill>
                  <a:schemeClr val="lt1"/>
                </a:solidFill>
                <a:latin typeface="Arial"/>
                <a:ea typeface="Arial"/>
                <a:cs typeface="Arial"/>
                <a:sym typeface="Arial"/>
              </a:rPr>
              <a:t>CRVS Improvement</a:t>
            </a:r>
            <a:endParaRPr sz="1400" b="0" i="0" u="none" strike="noStrike" cap="none" dirty="0">
              <a:solidFill>
                <a:srgbClr val="000000"/>
              </a:solidFill>
              <a:latin typeface="Arial"/>
              <a:ea typeface="Arial"/>
              <a:cs typeface="Arial"/>
              <a:sym typeface="Arial"/>
            </a:endParaRPr>
          </a:p>
        </p:txBody>
      </p:sp>
      <p:cxnSp>
        <p:nvCxnSpPr>
          <p:cNvPr id="206" name="Google Shape;206;p12"/>
          <p:cNvCxnSpPr/>
          <p:nvPr/>
        </p:nvCxnSpPr>
        <p:spPr>
          <a:xfrm>
            <a:off x="8915400" y="2219722"/>
            <a:ext cx="0" cy="4238683"/>
          </a:xfrm>
          <a:prstGeom prst="straightConnector1">
            <a:avLst/>
          </a:prstGeom>
          <a:noFill/>
          <a:ln w="19050" cap="flat" cmpd="sng">
            <a:solidFill>
              <a:srgbClr val="A5A5A5"/>
            </a:solidFill>
            <a:prstDash val="solid"/>
            <a:miter lim="800000"/>
            <a:headEnd type="none" w="sm" len="sm"/>
            <a:tailEnd type="none" w="sm" len="sm"/>
          </a:ln>
        </p:spPr>
      </p:cxnSp>
      <p:sp>
        <p:nvSpPr>
          <p:cNvPr id="207" name="Google Shape;207;p12"/>
          <p:cNvSpPr/>
          <p:nvPr/>
        </p:nvSpPr>
        <p:spPr>
          <a:xfrm>
            <a:off x="3135978" y="1510702"/>
            <a:ext cx="2734094" cy="71098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b="1" dirty="0">
                <a:solidFill>
                  <a:srgbClr val="7F7F7F"/>
                </a:solidFill>
                <a:latin typeface="Arial"/>
                <a:cs typeface="Arial"/>
                <a:sym typeface="Arial"/>
              </a:rPr>
              <a:t>Primary</a:t>
            </a:r>
            <a:r>
              <a:rPr lang="en-US" sz="1800" b="1" i="0" u="none" strike="noStrike" cap="none" dirty="0">
                <a:solidFill>
                  <a:schemeClr val="accent6"/>
                </a:solidFill>
                <a:latin typeface="Arial"/>
                <a:ea typeface="Arial"/>
                <a:cs typeface="Arial"/>
                <a:sym typeface="Arial"/>
              </a:rPr>
              <a:t> </a:t>
            </a:r>
            <a:r>
              <a:rPr lang="en-US" b="1" dirty="0">
                <a:solidFill>
                  <a:srgbClr val="7F7F7F"/>
                </a:solidFill>
                <a:latin typeface="Arial"/>
                <a:cs typeface="Arial"/>
                <a:sym typeface="Arial"/>
              </a:rPr>
              <a:t>Benefits</a:t>
            </a:r>
            <a:endParaRPr b="1" dirty="0">
              <a:solidFill>
                <a:srgbClr val="7F7F7F"/>
              </a:solidFill>
              <a:latin typeface="Arial"/>
              <a:cs typeface="Arial"/>
              <a:sym typeface="Arial"/>
            </a:endParaRPr>
          </a:p>
        </p:txBody>
      </p:sp>
      <p:sp>
        <p:nvSpPr>
          <p:cNvPr id="208" name="Google Shape;208;p12"/>
          <p:cNvSpPr/>
          <p:nvPr/>
        </p:nvSpPr>
        <p:spPr>
          <a:xfrm>
            <a:off x="9320901" y="1510703"/>
            <a:ext cx="2341072" cy="710979"/>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a:solidFill>
                  <a:srgbClr val="7F7F7F"/>
                </a:solidFill>
                <a:latin typeface="Arial"/>
                <a:ea typeface="Arial"/>
                <a:cs typeface="Arial"/>
                <a:sym typeface="Arial"/>
              </a:rPr>
              <a:t>Secondary Benefits</a:t>
            </a:r>
            <a:endParaRPr sz="1800" b="0" i="0" u="none" strike="noStrike" cap="none" dirty="0">
              <a:solidFill>
                <a:srgbClr val="7F7F7F"/>
              </a:solidFill>
              <a:latin typeface="Arial"/>
              <a:ea typeface="Arial"/>
              <a:cs typeface="Arial"/>
              <a:sym typeface="Arial"/>
            </a:endParaRPr>
          </a:p>
        </p:txBody>
      </p:sp>
      <p:sp>
        <p:nvSpPr>
          <p:cNvPr id="209" name="Google Shape;209;p12"/>
          <p:cNvSpPr/>
          <p:nvPr/>
        </p:nvSpPr>
        <p:spPr>
          <a:xfrm>
            <a:off x="9063940" y="4087115"/>
            <a:ext cx="2710311" cy="430887"/>
          </a:xfrm>
          <a:prstGeom prst="rect">
            <a:avLst/>
          </a:prstGeom>
          <a:solidFill>
            <a:schemeClr val="bg1">
              <a:lumMod val="95000"/>
            </a:schemeClr>
          </a:solidFill>
          <a:ln>
            <a:noFill/>
          </a:ln>
        </p:spPr>
        <p:txBody>
          <a:bodyPr spcFirstLastPara="1" wrap="square" lIns="91425" tIns="91425" rIns="91425" bIns="91425" anchor="ctr"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dirty="0">
                <a:solidFill>
                  <a:schemeClr val="dk1"/>
                </a:solidFill>
                <a:latin typeface="Arial"/>
                <a:ea typeface="Arial"/>
                <a:cs typeface="Arial"/>
                <a:sym typeface="Arial"/>
              </a:rPr>
              <a:t>Population denominators</a:t>
            </a:r>
            <a:endParaRPr sz="1400" b="0" i="0" u="none" strike="noStrike" cap="none" dirty="0">
              <a:solidFill>
                <a:srgbClr val="000000"/>
              </a:solidFill>
              <a:latin typeface="Arial"/>
              <a:ea typeface="Arial"/>
              <a:cs typeface="Arial"/>
              <a:sym typeface="Arial"/>
            </a:endParaRPr>
          </a:p>
        </p:txBody>
      </p:sp>
      <p:sp>
        <p:nvSpPr>
          <p:cNvPr id="210" name="Google Shape;210;p12"/>
          <p:cNvSpPr/>
          <p:nvPr/>
        </p:nvSpPr>
        <p:spPr>
          <a:xfrm>
            <a:off x="9063940" y="4670705"/>
            <a:ext cx="2710311" cy="677108"/>
          </a:xfrm>
          <a:prstGeom prst="rect">
            <a:avLst/>
          </a:prstGeom>
          <a:solidFill>
            <a:schemeClr val="bg1">
              <a:lumMod val="95000"/>
            </a:schemeClr>
          </a:solidFill>
          <a:ln>
            <a:noFill/>
          </a:ln>
        </p:spPr>
        <p:txBody>
          <a:bodyPr spcFirstLastPara="1" wrap="square" lIns="91425" tIns="91425" rIns="91425" bIns="91425" anchor="ctr"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dirty="0">
                <a:solidFill>
                  <a:schemeClr val="dk1"/>
                </a:solidFill>
                <a:latin typeface="Arial"/>
                <a:ea typeface="Arial"/>
                <a:cs typeface="Arial"/>
                <a:sym typeface="Arial"/>
              </a:rPr>
              <a:t>Tracking of health-related SDGs</a:t>
            </a:r>
            <a:endParaRPr sz="1400" b="0" i="0" u="none" strike="noStrike" cap="none" dirty="0">
              <a:solidFill>
                <a:srgbClr val="000000"/>
              </a:solidFill>
              <a:latin typeface="Arial"/>
              <a:ea typeface="Arial"/>
              <a:cs typeface="Arial"/>
              <a:sym typeface="Arial"/>
            </a:endParaRPr>
          </a:p>
        </p:txBody>
      </p:sp>
      <p:cxnSp>
        <p:nvCxnSpPr>
          <p:cNvPr id="211" name="Google Shape;211;p12"/>
          <p:cNvCxnSpPr/>
          <p:nvPr/>
        </p:nvCxnSpPr>
        <p:spPr>
          <a:xfrm>
            <a:off x="373249" y="2067117"/>
            <a:ext cx="8465951" cy="0"/>
          </a:xfrm>
          <a:prstGeom prst="straightConnector1">
            <a:avLst/>
          </a:prstGeom>
          <a:noFill/>
          <a:ln w="19050" cap="flat" cmpd="sng">
            <a:solidFill>
              <a:schemeClr val="accent6"/>
            </a:solidFill>
            <a:prstDash val="solid"/>
            <a:miter lim="800000"/>
            <a:headEnd type="none" w="sm" len="sm"/>
            <a:tailEnd type="none" w="sm" len="sm"/>
          </a:ln>
        </p:spPr>
      </p:cxnSp>
      <p:cxnSp>
        <p:nvCxnSpPr>
          <p:cNvPr id="212" name="Google Shape;212;p12"/>
          <p:cNvCxnSpPr/>
          <p:nvPr/>
        </p:nvCxnSpPr>
        <p:spPr>
          <a:xfrm>
            <a:off x="8991600" y="2067117"/>
            <a:ext cx="2854992" cy="0"/>
          </a:xfrm>
          <a:prstGeom prst="straightConnector1">
            <a:avLst/>
          </a:prstGeom>
          <a:noFill/>
          <a:ln w="19050" cap="flat" cmpd="sng">
            <a:solidFill>
              <a:srgbClr val="A5A5A5"/>
            </a:solidFill>
            <a:prstDash val="solid"/>
            <a:miter lim="800000"/>
            <a:headEnd type="none" w="sm" len="sm"/>
            <a:tailEnd type="none" w="sm" len="sm"/>
          </a:ln>
        </p:spPr>
      </p:cxnSp>
      <p:cxnSp>
        <p:nvCxnSpPr>
          <p:cNvPr id="213" name="Google Shape;213;p12"/>
          <p:cNvCxnSpPr/>
          <p:nvPr/>
        </p:nvCxnSpPr>
        <p:spPr>
          <a:xfrm>
            <a:off x="363089" y="6193352"/>
            <a:ext cx="2710311" cy="0"/>
          </a:xfrm>
          <a:prstGeom prst="straightConnector1">
            <a:avLst/>
          </a:prstGeom>
          <a:noFill/>
          <a:ln w="19050" cap="flat" cmpd="sng">
            <a:solidFill>
              <a:schemeClr val="accent6"/>
            </a:solidFill>
            <a:prstDash val="solid"/>
            <a:miter lim="800000"/>
            <a:headEnd type="none" w="sm" len="sm"/>
            <a:tailEnd type="none" w="sm" len="sm"/>
          </a:ln>
        </p:spPr>
      </p:cxnSp>
      <p:sp>
        <p:nvSpPr>
          <p:cNvPr id="214" name="Google Shape;214;p12"/>
          <p:cNvSpPr txBox="1"/>
          <p:nvPr/>
        </p:nvSpPr>
        <p:spPr>
          <a:xfrm>
            <a:off x="352929" y="6193352"/>
            <a:ext cx="11974217"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100" b="0" i="0" u="none" strike="noStrike" cap="none" baseline="30000" dirty="0">
                <a:solidFill>
                  <a:schemeClr val="dk1"/>
                </a:solidFill>
                <a:latin typeface="Arial"/>
                <a:ea typeface="Arial"/>
                <a:cs typeface="Arial"/>
                <a:sym typeface="Arial"/>
              </a:rPr>
              <a:t>1</a:t>
            </a:r>
            <a:r>
              <a:rPr lang="en-US" sz="1100" b="0" i="0" u="none" strike="noStrike" cap="none" dirty="0">
                <a:solidFill>
                  <a:schemeClr val="dk1"/>
                </a:solidFill>
                <a:latin typeface="Arial"/>
                <a:ea typeface="Arial"/>
                <a:cs typeface="Arial"/>
                <a:sym typeface="Arial"/>
              </a:rPr>
              <a:t> Adapted from [</a:t>
            </a:r>
            <a:r>
              <a:rPr lang="en-US" sz="1100" dirty="0">
                <a:solidFill>
                  <a:schemeClr val="dk1"/>
                </a:solidFill>
                <a:latin typeface="Arial"/>
                <a:ea typeface="Arial"/>
                <a:cs typeface="Arial"/>
                <a:sym typeface="Arial"/>
              </a:rPr>
              <a:t>8</a:t>
            </a:r>
            <a:r>
              <a:rPr lang="en-US" sz="1100" b="0" i="0" u="none" strike="noStrike" cap="none" dirty="0">
                <a:solidFill>
                  <a:schemeClr val="dk1"/>
                </a:solidFill>
                <a:latin typeface="Arial"/>
                <a:ea typeface="Arial"/>
                <a:cs typeface="Arial"/>
                <a:sym typeface="Arial"/>
              </a:rPr>
              <a:t>]</a:t>
            </a:r>
          </a:p>
          <a:p>
            <a:pPr>
              <a:buClr>
                <a:srgbClr val="000000"/>
              </a:buClr>
              <a:buSzPts val="1800"/>
            </a:pPr>
            <a:r>
              <a:rPr lang="en-US" sz="1100" dirty="0">
                <a:solidFill>
                  <a:schemeClr val="tx1">
                    <a:alpha val="80000"/>
                  </a:schemeClr>
                </a:solidFill>
              </a:rPr>
              <a:t>[7] Setel, P., Weiss, W., &amp; </a:t>
            </a:r>
            <a:r>
              <a:rPr lang="en-US" sz="1100" dirty="0" err="1">
                <a:solidFill>
                  <a:schemeClr val="tx1">
                    <a:alpha val="80000"/>
                  </a:schemeClr>
                </a:solidFill>
              </a:rPr>
              <a:t>Kwarah</a:t>
            </a:r>
            <a:r>
              <a:rPr lang="en-US" sz="1100" dirty="0">
                <a:solidFill>
                  <a:schemeClr val="tx1">
                    <a:alpha val="80000"/>
                  </a:schemeClr>
                </a:solidFill>
              </a:rPr>
              <a:t>, W. (2023, October). A business case for a sample registration system (SRS) in Ghana [Slides presentation]. USAID; Data for Impact/Vital Strategies.</a:t>
            </a:r>
          </a:p>
          <a:p>
            <a:pPr marL="0" marR="0" lvl="0" indent="0" algn="l" rtl="0">
              <a:lnSpc>
                <a:spcPct val="100000"/>
              </a:lnSpc>
              <a:spcBef>
                <a:spcPts val="0"/>
              </a:spcBef>
              <a:spcAft>
                <a:spcPts val="0"/>
              </a:spcAft>
              <a:buClr>
                <a:srgbClr val="000000"/>
              </a:buClr>
              <a:buSzPts val="1800"/>
              <a:buFont typeface="Arial"/>
              <a:buNone/>
            </a:pPr>
            <a:endParaRPr sz="1400" b="0" i="0" u="none" strike="noStrike" cap="none" dirty="0">
              <a:solidFill>
                <a:srgbClr val="000000"/>
              </a:solidFill>
              <a:latin typeface="Arial"/>
              <a:ea typeface="Arial"/>
              <a:cs typeface="Arial"/>
              <a:sym typeface="Arial"/>
            </a:endParaRPr>
          </a:p>
        </p:txBody>
      </p:sp>
      <p:sp>
        <p:nvSpPr>
          <p:cNvPr id="216" name="Google Shape;216;p12"/>
          <p:cNvSpPr/>
          <p:nvPr/>
        </p:nvSpPr>
        <p:spPr>
          <a:xfrm>
            <a:off x="9063940" y="5440128"/>
            <a:ext cx="2710311" cy="923330"/>
          </a:xfrm>
          <a:prstGeom prst="rect">
            <a:avLst/>
          </a:prstGeom>
          <a:solidFill>
            <a:schemeClr val="bg1">
              <a:lumMod val="95000"/>
            </a:schemeClr>
          </a:solidFill>
          <a:ln>
            <a:noFill/>
          </a:ln>
        </p:spPr>
        <p:txBody>
          <a:bodyPr spcFirstLastPara="1" wrap="square" lIns="91425" tIns="91425" rIns="91425" bIns="91425" anchor="ctr"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dirty="0">
                <a:solidFill>
                  <a:schemeClr val="dk1"/>
                </a:solidFill>
                <a:latin typeface="Arial"/>
                <a:ea typeface="Arial"/>
                <a:cs typeface="Arial"/>
                <a:sym typeface="Arial"/>
              </a:rPr>
              <a:t>Cost savings by dropping mortality modules from household surveys</a:t>
            </a:r>
            <a:endParaRPr sz="1400" b="0" i="0" u="none" strike="noStrike" cap="none" dirty="0">
              <a:solidFill>
                <a:srgbClr val="000000"/>
              </a:solidFill>
              <a:latin typeface="Arial"/>
              <a:ea typeface="Arial"/>
              <a:cs typeface="Arial"/>
              <a:sym typeface="Arial"/>
            </a:endParaRPr>
          </a:p>
        </p:txBody>
      </p:sp>
      <p:sp>
        <p:nvSpPr>
          <p:cNvPr id="217" name="Google Shape;217;p12"/>
          <p:cNvSpPr/>
          <p:nvPr/>
        </p:nvSpPr>
        <p:spPr>
          <a:xfrm>
            <a:off x="9063940" y="2220663"/>
            <a:ext cx="2710311" cy="1661993"/>
          </a:xfrm>
          <a:prstGeom prst="rect">
            <a:avLst/>
          </a:prstGeom>
          <a:solidFill>
            <a:schemeClr val="bg1">
              <a:lumMod val="95000"/>
            </a:schemeClr>
          </a:solidFill>
          <a:ln>
            <a:noFill/>
          </a:ln>
        </p:spPr>
        <p:txBody>
          <a:bodyPr spcFirstLastPara="1" wrap="square" lIns="91425" tIns="91425" rIns="91425" bIns="91425" anchor="ctr"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dirty="0">
                <a:solidFill>
                  <a:schemeClr val="dk1"/>
                </a:solidFill>
                <a:latin typeface="Arial"/>
                <a:ea typeface="Arial"/>
                <a:cs typeface="Arial"/>
                <a:sym typeface="Arial"/>
              </a:rPr>
              <a:t>Provides development partners and the global health community with accurate, current measures of core population health indicators</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78257EA-3FEF-2F79-C3B2-A5BE7C04C451}"/>
              </a:ext>
            </a:extLst>
          </p:cNvPr>
          <p:cNvSpPr>
            <a:spLocks noGrp="1"/>
          </p:cNvSpPr>
          <p:nvPr>
            <p:ph type="title"/>
          </p:nvPr>
        </p:nvSpPr>
        <p:spPr>
          <a:xfrm>
            <a:off x="1115568" y="548640"/>
            <a:ext cx="10168128" cy="1179576"/>
          </a:xfrm>
        </p:spPr>
        <p:txBody>
          <a:bodyPr vert="horz" lIns="91440" tIns="45720" rIns="91440" bIns="45720" rtlCol="0" anchor="ctr">
            <a:normAutofit/>
          </a:bodyPr>
          <a:lstStyle/>
          <a:p>
            <a:pPr>
              <a:spcBef>
                <a:spcPct val="0"/>
              </a:spcBef>
            </a:pPr>
            <a:r>
              <a:rPr lang="en-US" sz="4000" kern="1200" dirty="0">
                <a:solidFill>
                  <a:schemeClr val="tx1"/>
                </a:solidFill>
                <a:latin typeface="+mj-lt"/>
                <a:ea typeface="+mj-ea"/>
                <a:cs typeface="+mj-cs"/>
              </a:rPr>
              <a:t>Instructions</a:t>
            </a: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Text Placeholder 2">
            <a:extLst>
              <a:ext uri="{FF2B5EF4-FFF2-40B4-BE49-F238E27FC236}">
                <a16:creationId xmlns:a16="http://schemas.microsoft.com/office/drawing/2014/main" id="{E7A17C0E-F390-F9C1-06A9-BE636A32CD77}"/>
              </a:ext>
            </a:extLst>
          </p:cNvPr>
          <p:cNvSpPr>
            <a:spLocks noGrp="1"/>
          </p:cNvSpPr>
          <p:nvPr>
            <p:ph type="body" idx="1"/>
          </p:nvPr>
        </p:nvSpPr>
        <p:spPr>
          <a:xfrm>
            <a:off x="1115568" y="2481943"/>
            <a:ext cx="10168128" cy="3695020"/>
          </a:xfrm>
        </p:spPr>
        <p:txBody>
          <a:bodyPr vert="horz" lIns="91440" tIns="45720" rIns="91440" bIns="45720" rtlCol="0">
            <a:normAutofit/>
          </a:bodyPr>
          <a:lstStyle/>
          <a:p>
            <a:pPr marL="228600" indent="0">
              <a:lnSpc>
                <a:spcPct val="90000"/>
              </a:lnSpc>
              <a:spcAft>
                <a:spcPts val="600"/>
              </a:spcAft>
              <a:buNone/>
            </a:pPr>
            <a:r>
              <a:rPr lang="en-US" sz="2200" dirty="0">
                <a:latin typeface="+mn-lt"/>
                <a:ea typeface="+mn-ea"/>
                <a:cs typeface="+mn-cs"/>
              </a:rPr>
              <a:t>For each pillar (Data-driven decisions, Health security, CRVS improvement), include:</a:t>
            </a:r>
          </a:p>
          <a:p>
            <a:pPr indent="-228600">
              <a:lnSpc>
                <a:spcPct val="90000"/>
              </a:lnSpc>
              <a:spcAft>
                <a:spcPts val="600"/>
              </a:spcAft>
            </a:pPr>
            <a:r>
              <a:rPr lang="en-US" sz="2200" dirty="0">
                <a:latin typeface="+mn-lt"/>
                <a:ea typeface="+mn-ea"/>
                <a:cs typeface="+mn-cs"/>
              </a:rPr>
              <a:t>A short definition.</a:t>
            </a:r>
          </a:p>
          <a:p>
            <a:pPr indent="-228600">
              <a:lnSpc>
                <a:spcPct val="90000"/>
              </a:lnSpc>
              <a:spcAft>
                <a:spcPts val="600"/>
              </a:spcAft>
            </a:pPr>
            <a:r>
              <a:rPr lang="en-US" sz="2200" dirty="0">
                <a:latin typeface="+mn-lt"/>
                <a:ea typeface="+mn-ea"/>
                <a:cs typeface="+mn-cs"/>
              </a:rPr>
              <a:t>One visual/data example (or hypothetical local scenario).</a:t>
            </a:r>
          </a:p>
          <a:p>
            <a:pPr indent="-228600">
              <a:lnSpc>
                <a:spcPct val="90000"/>
              </a:lnSpc>
              <a:spcAft>
                <a:spcPts val="600"/>
              </a:spcAft>
            </a:pPr>
            <a:r>
              <a:rPr lang="en-US" sz="2200" dirty="0">
                <a:latin typeface="+mn-lt"/>
                <a:ea typeface="+mn-ea"/>
                <a:cs typeface="+mn-cs"/>
              </a:rPr>
              <a:t>Relevance to national context.</a:t>
            </a:r>
          </a:p>
          <a:p>
            <a:pPr indent="-228600">
              <a:lnSpc>
                <a:spcPct val="90000"/>
              </a:lnSpc>
              <a:spcAft>
                <a:spcPts val="600"/>
              </a:spcAft>
            </a:pPr>
            <a:r>
              <a:rPr lang="en-US" sz="2200" dirty="0">
                <a:latin typeface="+mn-lt"/>
                <a:ea typeface="+mn-ea"/>
                <a:cs typeface="+mn-cs"/>
              </a:rPr>
              <a:t>Below you can find examples</a:t>
            </a:r>
          </a:p>
          <a:p>
            <a:pPr indent="-228600">
              <a:lnSpc>
                <a:spcPct val="90000"/>
              </a:lnSpc>
              <a:spcAft>
                <a:spcPts val="600"/>
              </a:spcAft>
            </a:pPr>
            <a:endParaRPr lang="en-US" sz="2200" dirty="0">
              <a:latin typeface="+mn-lt"/>
              <a:ea typeface="+mn-ea"/>
              <a:cs typeface="+mn-cs"/>
            </a:endParaRPr>
          </a:p>
        </p:txBody>
      </p:sp>
    </p:spTree>
    <p:extLst>
      <p:ext uri="{BB962C8B-B14F-4D97-AF65-F5344CB8AC3E}">
        <p14:creationId xmlns:p14="http://schemas.microsoft.com/office/powerpoint/2010/main" val="36183769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15"/>
          <p:cNvSpPr txBox="1">
            <a:spLocks noGrp="1"/>
          </p:cNvSpPr>
          <p:nvPr>
            <p:ph type="body" idx="1"/>
          </p:nvPr>
        </p:nvSpPr>
        <p:spPr>
          <a:xfrm>
            <a:off x="534572" y="530019"/>
            <a:ext cx="11139268" cy="604794"/>
          </a:xfrm>
          <a:prstGeom prst="rect">
            <a:avLst/>
          </a:prstGeom>
          <a:noFill/>
          <a:ln>
            <a:noFill/>
          </a:ln>
        </p:spPr>
        <p:txBody>
          <a:bodyPr spcFirstLastPara="1" wrap="square" lIns="91425" tIns="45700" rIns="91425" bIns="45700" anchor="t" anchorCtr="0">
            <a:noAutofit/>
          </a:bodyPr>
          <a:lstStyle/>
          <a:p>
            <a:pPr marL="0" lvl="0" indent="0">
              <a:buSzPts val="3100"/>
            </a:pPr>
            <a:r>
              <a:rPr lang="en-US" b="0" dirty="0">
                <a:solidFill>
                  <a:schemeClr val="tx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15"/>
                  </a:ext>
                </a:extLst>
              </a:rPr>
              <a:t>[EXAMPLE] </a:t>
            </a:r>
            <a:r>
              <a:rPr lang="en-US" dirty="0">
                <a:solidFill>
                  <a:schemeClr val="tx1"/>
                </a:solidFill>
              </a:rPr>
              <a:t>Pillar 1: </a:t>
            </a:r>
            <a:r>
              <a:rPr lang="en-US" dirty="0">
                <a:solidFill>
                  <a:schemeClr val="tx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4"/>
                  </a:ext>
                </a:extLst>
              </a:rPr>
              <a:t>Data-Driven </a:t>
            </a:r>
            <a:r>
              <a:rPr lang="en-US" dirty="0">
                <a:solidFill>
                  <a:schemeClr val="tx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5"/>
                  </a:ext>
                </a:extLst>
              </a:rPr>
              <a:t>Decision-Making</a:t>
            </a:r>
            <a:endParaRPr b="0" dirty="0">
              <a:solidFill>
                <a:schemeClr val="tx1"/>
              </a:solidFill>
            </a:endParaRPr>
          </a:p>
        </p:txBody>
      </p:sp>
      <p:sp>
        <p:nvSpPr>
          <p:cNvPr id="229" name="Google Shape;229;p15"/>
          <p:cNvSpPr txBox="1">
            <a:spLocks noGrp="1"/>
          </p:cNvSpPr>
          <p:nvPr>
            <p:ph type="sldNum" idx="4294967295"/>
          </p:nvPr>
        </p:nvSpPr>
        <p:spPr>
          <a:xfrm>
            <a:off x="11930063" y="6985000"/>
            <a:ext cx="261937" cy="16668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en-US" sz="1800" b="0" i="0" u="none" strike="noStrike" cap="none">
                <a:solidFill>
                  <a:srgbClr val="000000"/>
                </a:solidFill>
                <a:latin typeface="Arial"/>
                <a:ea typeface="Arial"/>
                <a:cs typeface="Arial"/>
                <a:sym typeface="Arial"/>
              </a:rPr>
              <a:t>14</a:t>
            </a:fld>
            <a:endParaRPr sz="1800" b="0" i="0" u="none" strike="noStrike" cap="none">
              <a:solidFill>
                <a:srgbClr val="000000"/>
              </a:solidFill>
              <a:latin typeface="Arial"/>
              <a:ea typeface="Arial"/>
              <a:cs typeface="Arial"/>
              <a:sym typeface="Arial"/>
            </a:endParaRPr>
          </a:p>
        </p:txBody>
      </p:sp>
      <p:sp>
        <p:nvSpPr>
          <p:cNvPr id="230" name="Google Shape;230;p15"/>
          <p:cNvSpPr txBox="1">
            <a:spLocks noGrp="1"/>
          </p:cNvSpPr>
          <p:nvPr>
            <p:ph type="title" idx="4294967295"/>
          </p:nvPr>
        </p:nvSpPr>
        <p:spPr>
          <a:xfrm>
            <a:off x="534572" y="1063625"/>
            <a:ext cx="9973091" cy="428625"/>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3"/>
              </a:buClr>
              <a:buSzPts val="2400"/>
              <a:buFont typeface="Arial"/>
              <a:buNone/>
            </a:pPr>
            <a:r>
              <a:rPr lang="en-US" sz="1800" b="1" i="1" dirty="0"/>
              <a:t>Accurate sub-national mortality data allows for targeted prioritization</a:t>
            </a:r>
            <a:endParaRPr sz="3600" b="1" i="1" dirty="0"/>
          </a:p>
        </p:txBody>
      </p:sp>
      <p:sp>
        <p:nvSpPr>
          <p:cNvPr id="231" name="Google Shape;231;p15"/>
          <p:cNvSpPr txBox="1">
            <a:spLocks noGrp="1"/>
          </p:cNvSpPr>
          <p:nvPr>
            <p:ph type="ftr" idx="4294967295"/>
          </p:nvPr>
        </p:nvSpPr>
        <p:spPr>
          <a:xfrm>
            <a:off x="0" y="6308725"/>
            <a:ext cx="12192000" cy="465138"/>
          </a:xfrm>
          <a:prstGeom prst="rect">
            <a:avLst/>
          </a:prstGeom>
          <a:noFill/>
          <a:ln>
            <a:noFill/>
          </a:ln>
        </p:spPr>
        <p:txBody>
          <a:bodyPr spcFirstLastPara="1" wrap="square" lIns="91425" tIns="45700" rIns="91425" bIns="45700" anchor="ctr" anchorCtr="0">
            <a:noAutofit/>
          </a:bodyPr>
          <a:lstStyle/>
          <a:p>
            <a:pPr algn="l">
              <a:buClr>
                <a:srgbClr val="000000"/>
              </a:buClr>
              <a:buSzPts val="1200"/>
            </a:pPr>
            <a:r>
              <a:rPr lang="en-US" sz="1100" dirty="0">
                <a:solidFill>
                  <a:schemeClr val="tx1">
                    <a:alpha val="80000"/>
                  </a:schemeClr>
                </a:solidFill>
              </a:rPr>
              <a:t>[7] Setel, P., Weiss, W., &amp; </a:t>
            </a:r>
            <a:r>
              <a:rPr lang="en-US" sz="1100" dirty="0" err="1">
                <a:solidFill>
                  <a:schemeClr val="tx1">
                    <a:alpha val="80000"/>
                  </a:schemeClr>
                </a:solidFill>
              </a:rPr>
              <a:t>Kwarah</a:t>
            </a:r>
            <a:r>
              <a:rPr lang="en-US" sz="1100" dirty="0">
                <a:solidFill>
                  <a:schemeClr val="tx1">
                    <a:alpha val="80000"/>
                  </a:schemeClr>
                </a:solidFill>
              </a:rPr>
              <a:t>, W. (2023, October). A business case for a sample registration system (SRS) in Ghana [Slides presentation]. USAID; Data for Impact/Vital Strategies.</a:t>
            </a:r>
            <a:endParaRPr lang="en-US" sz="1100" b="0" i="0" u="none" strike="noStrike" cap="none" dirty="0">
              <a:solidFill>
                <a:srgbClr val="000000"/>
              </a:solidFill>
              <a:latin typeface="Arial"/>
              <a:ea typeface="Arial"/>
              <a:cs typeface="Arial"/>
              <a:sym typeface="Arial"/>
            </a:endParaRPr>
          </a:p>
          <a:p>
            <a:pPr marR="0" lvl="0" algn="l" rtl="0">
              <a:lnSpc>
                <a:spcPct val="100000"/>
              </a:lnSpc>
              <a:spcBef>
                <a:spcPts val="0"/>
              </a:spcBef>
              <a:spcAft>
                <a:spcPts val="0"/>
              </a:spcAft>
              <a:buClr>
                <a:srgbClr val="000000"/>
              </a:buClr>
              <a:buSzPts val="1200"/>
            </a:pPr>
            <a:r>
              <a:rPr lang="en-US" sz="1100" b="0" i="0" u="none" strike="noStrike" cap="none" dirty="0">
                <a:solidFill>
                  <a:srgbClr val="000000"/>
                </a:solidFill>
                <a:latin typeface="Arial"/>
                <a:ea typeface="Arial"/>
                <a:cs typeface="Arial"/>
                <a:sym typeface="Arial"/>
              </a:rPr>
              <a:t>This slide is adapted from [</a:t>
            </a:r>
            <a:r>
              <a:rPr lang="en-US" sz="1100" dirty="0">
                <a:solidFill>
                  <a:srgbClr val="000000"/>
                </a:solidFill>
                <a:latin typeface="Arial"/>
                <a:ea typeface="Arial"/>
                <a:cs typeface="Arial"/>
                <a:sym typeface="Arial"/>
              </a:rPr>
              <a:t>8]</a:t>
            </a:r>
          </a:p>
          <a:p>
            <a:pPr marR="0" lvl="0" algn="l" rtl="0">
              <a:lnSpc>
                <a:spcPct val="100000"/>
              </a:lnSpc>
              <a:spcBef>
                <a:spcPts val="0"/>
              </a:spcBef>
              <a:spcAft>
                <a:spcPts val="0"/>
              </a:spcAft>
              <a:buClr>
                <a:srgbClr val="000000"/>
              </a:buClr>
              <a:buSzPts val="1200"/>
            </a:pPr>
            <a:r>
              <a:rPr lang="en-US" sz="1100" b="0" i="0" u="none" strike="noStrike" cap="none" dirty="0">
                <a:solidFill>
                  <a:srgbClr val="000000"/>
                </a:solidFill>
                <a:latin typeface="Arial"/>
                <a:ea typeface="Arial"/>
                <a:cs typeface="Arial"/>
                <a:sym typeface="Arial"/>
              </a:rPr>
              <a:t>All data on this slide is hypothetical – not based on models or measurements for Ghana </a:t>
            </a:r>
            <a:endParaRPr sz="1100" b="0" i="0" u="none" strike="noStrike" cap="none" dirty="0">
              <a:solidFill>
                <a:srgbClr val="000000"/>
              </a:solidFill>
              <a:latin typeface="Arial"/>
              <a:ea typeface="Arial"/>
              <a:cs typeface="Arial"/>
              <a:sym typeface="Arial"/>
            </a:endParaRPr>
          </a:p>
        </p:txBody>
      </p:sp>
      <p:graphicFrame>
        <p:nvGraphicFramePr>
          <p:cNvPr id="232" name="Google Shape;232;p15"/>
          <p:cNvGraphicFramePr/>
          <p:nvPr>
            <p:extLst>
              <p:ext uri="{D42A27DB-BD31-4B8C-83A1-F6EECF244321}">
                <p14:modId xmlns:p14="http://schemas.microsoft.com/office/powerpoint/2010/main" val="573051334"/>
              </p:ext>
            </p:extLst>
          </p:nvPr>
        </p:nvGraphicFramePr>
        <p:xfrm>
          <a:off x="379304" y="2146368"/>
          <a:ext cx="1875876" cy="416243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3" name="Google Shape;233;p15"/>
          <p:cNvGraphicFramePr/>
          <p:nvPr>
            <p:extLst>
              <p:ext uri="{D42A27DB-BD31-4B8C-83A1-F6EECF244321}">
                <p14:modId xmlns:p14="http://schemas.microsoft.com/office/powerpoint/2010/main" val="1296527322"/>
              </p:ext>
            </p:extLst>
          </p:nvPr>
        </p:nvGraphicFramePr>
        <p:xfrm>
          <a:off x="4744720" y="2146368"/>
          <a:ext cx="5166400" cy="4084484"/>
        </p:xfrm>
        <a:graphic>
          <a:graphicData uri="http://schemas.openxmlformats.org/drawingml/2006/chart">
            <c:chart xmlns:c="http://schemas.openxmlformats.org/drawingml/2006/chart" xmlns:r="http://schemas.openxmlformats.org/officeDocument/2006/relationships" r:id="rId4"/>
          </a:graphicData>
        </a:graphic>
      </p:graphicFrame>
      <p:sp>
        <p:nvSpPr>
          <p:cNvPr id="234" name="Google Shape;234;p15"/>
          <p:cNvSpPr/>
          <p:nvPr/>
        </p:nvSpPr>
        <p:spPr>
          <a:xfrm>
            <a:off x="486833" y="1491121"/>
            <a:ext cx="4206916" cy="4572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dirty="0">
                <a:solidFill>
                  <a:schemeClr val="lt1"/>
                </a:solidFill>
                <a:latin typeface="Arial"/>
                <a:ea typeface="Arial"/>
                <a:cs typeface="Arial"/>
                <a:sym typeface="Arial"/>
              </a:rPr>
              <a:t>Current state Under 5 Causes of Death</a:t>
            </a:r>
            <a:r>
              <a:rPr lang="en-US" sz="1600" b="1" i="0" u="none" strike="noStrike" cap="none" baseline="30000" dirty="0">
                <a:solidFill>
                  <a:schemeClr val="lt1"/>
                </a:solidFill>
                <a:latin typeface="Arial"/>
                <a:ea typeface="Arial"/>
                <a:cs typeface="Arial"/>
                <a:sym typeface="Arial"/>
              </a:rPr>
              <a:t>2</a:t>
            </a:r>
            <a:endParaRPr sz="1400" b="0" i="0" u="none" strike="noStrike" cap="none" dirty="0">
              <a:solidFill>
                <a:srgbClr val="000000"/>
              </a:solidFill>
              <a:latin typeface="Arial"/>
              <a:ea typeface="Arial"/>
              <a:cs typeface="Arial"/>
              <a:sym typeface="Arial"/>
            </a:endParaRPr>
          </a:p>
        </p:txBody>
      </p:sp>
      <p:sp>
        <p:nvSpPr>
          <p:cNvPr id="235" name="Google Shape;235;p15"/>
          <p:cNvSpPr/>
          <p:nvPr/>
        </p:nvSpPr>
        <p:spPr>
          <a:xfrm>
            <a:off x="4950179" y="1491121"/>
            <a:ext cx="6642805" cy="4572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dirty="0">
                <a:solidFill>
                  <a:schemeClr val="lt1"/>
                </a:solidFill>
                <a:latin typeface="Arial"/>
                <a:ea typeface="Arial"/>
                <a:cs typeface="Arial"/>
                <a:sym typeface="Arial"/>
              </a:rPr>
              <a:t>Hypothetical future scenario with SRS Data</a:t>
            </a:r>
            <a:endParaRPr sz="1400" b="0" i="0" u="none" strike="noStrike" cap="none" dirty="0">
              <a:solidFill>
                <a:srgbClr val="000000"/>
              </a:solidFill>
              <a:latin typeface="Arial"/>
              <a:ea typeface="Arial"/>
              <a:cs typeface="Arial"/>
              <a:sym typeface="Arial"/>
            </a:endParaRPr>
          </a:p>
        </p:txBody>
      </p:sp>
      <p:sp>
        <p:nvSpPr>
          <p:cNvPr id="236" name="Google Shape;236;p15"/>
          <p:cNvSpPr/>
          <p:nvPr/>
        </p:nvSpPr>
        <p:spPr>
          <a:xfrm>
            <a:off x="2717970" y="2146368"/>
            <a:ext cx="1975779" cy="3441511"/>
          </a:xfrm>
          <a:prstGeom prst="rect">
            <a:avLst/>
          </a:prstGeom>
          <a:solidFill>
            <a:schemeClr val="bg2"/>
          </a:solidFill>
          <a:ln>
            <a:noFill/>
          </a:ln>
        </p:spPr>
        <p:txBody>
          <a:bodyPr spcFirstLastPara="1" wrap="square" lIns="182875" tIns="91425" rIns="182875" bIns="91425" anchor="t" anchorCtr="0">
            <a:noAutofit/>
          </a:bodyPr>
          <a:lstStyle/>
          <a:p>
            <a:pPr marR="0" lvl="0" algn="l" rtl="0">
              <a:lnSpc>
                <a:spcPct val="100000"/>
              </a:lnSpc>
              <a:spcBef>
                <a:spcPts val="0"/>
              </a:spcBef>
              <a:spcAft>
                <a:spcPts val="0"/>
              </a:spcAft>
              <a:buClr>
                <a:schemeClr val="dk1"/>
              </a:buClr>
              <a:buSzPts val="1400"/>
            </a:pPr>
            <a:r>
              <a:rPr lang="en-US" sz="1400" b="0" u="none" strike="noStrike" cap="none" dirty="0">
                <a:solidFill>
                  <a:schemeClr val="dk1"/>
                </a:solidFill>
                <a:latin typeface="Arial"/>
                <a:ea typeface="Arial"/>
                <a:cs typeface="Arial"/>
                <a:sym typeface="Arial"/>
              </a:rPr>
              <a:t>Low completion of national death registration data contributes to inaccurate aggregate estimates</a:t>
            </a:r>
            <a:endParaRPr sz="1400" b="0" u="none" strike="noStrike" cap="none" dirty="0">
              <a:solidFill>
                <a:srgbClr val="000000"/>
              </a:solidFill>
              <a:latin typeface="Arial"/>
              <a:ea typeface="Arial"/>
              <a:cs typeface="Arial"/>
              <a:sym typeface="Arial"/>
            </a:endParaRPr>
          </a:p>
          <a:p>
            <a:pPr marR="0" lvl="0" algn="l" rtl="0">
              <a:lnSpc>
                <a:spcPct val="100000"/>
              </a:lnSpc>
              <a:spcBef>
                <a:spcPts val="600"/>
              </a:spcBef>
              <a:spcAft>
                <a:spcPts val="0"/>
              </a:spcAft>
              <a:buClr>
                <a:schemeClr val="dk1"/>
              </a:buClr>
              <a:buSzPts val="1400"/>
            </a:pPr>
            <a:r>
              <a:rPr lang="en-US" sz="1400" b="0" u="none" strike="noStrike" cap="none" dirty="0">
                <a:solidFill>
                  <a:schemeClr val="dk1"/>
                </a:solidFill>
                <a:latin typeface="Arial"/>
                <a:ea typeface="Arial"/>
                <a:cs typeface="Arial"/>
                <a:sym typeface="Arial"/>
              </a:rPr>
              <a:t>National estimates derived from models (e.g., GBD) and lack credibility</a:t>
            </a:r>
            <a:endParaRPr sz="1400" b="0" u="none" strike="noStrike" cap="none" dirty="0">
              <a:solidFill>
                <a:srgbClr val="000000"/>
              </a:solidFill>
              <a:latin typeface="Arial"/>
              <a:ea typeface="Arial"/>
              <a:cs typeface="Arial"/>
              <a:sym typeface="Arial"/>
            </a:endParaRPr>
          </a:p>
          <a:p>
            <a:pPr marR="0" lvl="0" algn="l" rtl="0">
              <a:lnSpc>
                <a:spcPct val="100000"/>
              </a:lnSpc>
              <a:spcBef>
                <a:spcPts val="600"/>
              </a:spcBef>
              <a:spcAft>
                <a:spcPts val="0"/>
              </a:spcAft>
              <a:buClr>
                <a:schemeClr val="dk1"/>
              </a:buClr>
              <a:buSzPts val="1400"/>
            </a:pPr>
            <a:r>
              <a:rPr lang="en-US" sz="1400" b="0" u="none" strike="noStrike" cap="none" dirty="0">
                <a:solidFill>
                  <a:schemeClr val="dk1"/>
                </a:solidFill>
                <a:latin typeface="Arial"/>
                <a:ea typeface="Arial"/>
                <a:cs typeface="Arial"/>
                <a:sym typeface="Arial"/>
              </a:rPr>
              <a:t>Infrequent survey cycles result in outdated estimates</a:t>
            </a:r>
            <a:endParaRPr sz="1400" b="0" u="none" strike="noStrike" cap="none" dirty="0">
              <a:solidFill>
                <a:schemeClr val="dk1"/>
              </a:solidFill>
              <a:latin typeface="Arial"/>
              <a:ea typeface="Arial"/>
              <a:cs typeface="Arial"/>
              <a:sym typeface="Arial"/>
            </a:endParaRPr>
          </a:p>
          <a:p>
            <a:pPr marL="91440" marR="0" lvl="0" indent="-15237" algn="l" rtl="0">
              <a:lnSpc>
                <a:spcPct val="100000"/>
              </a:lnSpc>
              <a:spcBef>
                <a:spcPts val="600"/>
              </a:spcBef>
              <a:spcAft>
                <a:spcPts val="0"/>
              </a:spcAft>
              <a:buClr>
                <a:schemeClr val="dk1"/>
              </a:buClr>
              <a:buSzPts val="1200"/>
              <a:buFont typeface="Arial"/>
              <a:buNone/>
            </a:pPr>
            <a:endParaRPr sz="1200" b="0" i="0" u="none" strike="noStrike" cap="none" dirty="0">
              <a:solidFill>
                <a:schemeClr val="dk1"/>
              </a:solidFill>
              <a:latin typeface="Arial"/>
              <a:ea typeface="Arial"/>
              <a:cs typeface="Arial"/>
              <a:sym typeface="Arial"/>
            </a:endParaRPr>
          </a:p>
          <a:p>
            <a:pPr marL="91440" marR="0" lvl="0" indent="-15237" algn="l" rtl="0">
              <a:lnSpc>
                <a:spcPct val="100000"/>
              </a:lnSpc>
              <a:spcBef>
                <a:spcPts val="0"/>
              </a:spcBef>
              <a:spcAft>
                <a:spcPts val="0"/>
              </a:spcAft>
              <a:buClr>
                <a:schemeClr val="dk1"/>
              </a:buClr>
              <a:buSzPts val="1200"/>
              <a:buFont typeface="Arial"/>
              <a:buNone/>
            </a:pPr>
            <a:endParaRPr sz="1200" b="0" i="0" u="none" strike="noStrike" cap="none" dirty="0">
              <a:solidFill>
                <a:schemeClr val="dk1"/>
              </a:solidFill>
              <a:latin typeface="Arial"/>
              <a:ea typeface="Arial"/>
              <a:cs typeface="Arial"/>
              <a:sym typeface="Arial"/>
            </a:endParaRPr>
          </a:p>
        </p:txBody>
      </p:sp>
      <p:sp>
        <p:nvSpPr>
          <p:cNvPr id="237" name="Google Shape;237;p15"/>
          <p:cNvSpPr/>
          <p:nvPr/>
        </p:nvSpPr>
        <p:spPr>
          <a:xfrm>
            <a:off x="9922137" y="2266468"/>
            <a:ext cx="1816882" cy="3321411"/>
          </a:xfrm>
          <a:prstGeom prst="rect">
            <a:avLst/>
          </a:prstGeom>
          <a:solidFill>
            <a:schemeClr val="bg2"/>
          </a:solidFill>
          <a:ln>
            <a:noFill/>
          </a:ln>
        </p:spPr>
        <p:txBody>
          <a:bodyPr spcFirstLastPara="1" wrap="square" lIns="182875" tIns="91425" rIns="182875" bIns="91425" anchor="t" anchorCtr="0">
            <a:noAutofit/>
          </a:bodyPr>
          <a:lstStyle/>
          <a:p>
            <a:pPr marR="0" lvl="0" algn="l" rtl="0">
              <a:lnSpc>
                <a:spcPct val="100000"/>
              </a:lnSpc>
              <a:spcBef>
                <a:spcPts val="0"/>
              </a:spcBef>
              <a:spcAft>
                <a:spcPts val="0"/>
              </a:spcAft>
              <a:buClr>
                <a:schemeClr val="dk1"/>
              </a:buClr>
              <a:buSzPts val="1400"/>
            </a:pPr>
            <a:r>
              <a:rPr lang="en-US" sz="1400" b="0" u="none" strike="noStrike" cap="none" dirty="0">
                <a:solidFill>
                  <a:schemeClr val="dk1"/>
                </a:solidFill>
                <a:latin typeface="Arial"/>
                <a:ea typeface="Arial"/>
                <a:cs typeface="Arial"/>
                <a:sym typeface="Arial"/>
              </a:rPr>
              <a:t>With SRS, national data measures COD distribution</a:t>
            </a:r>
            <a:endParaRPr sz="1400" b="0" u="none" strike="noStrike" cap="none" dirty="0">
              <a:solidFill>
                <a:srgbClr val="000000"/>
              </a:solidFill>
              <a:latin typeface="Arial"/>
              <a:ea typeface="Arial"/>
              <a:cs typeface="Arial"/>
              <a:sym typeface="Arial"/>
            </a:endParaRPr>
          </a:p>
          <a:p>
            <a:pPr marR="0" lvl="0" algn="l" rtl="0">
              <a:lnSpc>
                <a:spcPct val="100000"/>
              </a:lnSpc>
              <a:spcBef>
                <a:spcPts val="600"/>
              </a:spcBef>
              <a:spcAft>
                <a:spcPts val="0"/>
              </a:spcAft>
              <a:buClr>
                <a:schemeClr val="dk1"/>
              </a:buClr>
              <a:buSzPts val="1400"/>
            </a:pPr>
            <a:r>
              <a:rPr lang="en-US" sz="1400" b="0" u="none" strike="noStrike" cap="none" dirty="0">
                <a:solidFill>
                  <a:schemeClr val="dk1"/>
                </a:solidFill>
                <a:latin typeface="Arial"/>
                <a:ea typeface="Arial"/>
                <a:cs typeface="Arial"/>
                <a:sym typeface="Arial"/>
              </a:rPr>
              <a:t>Accurate sub-national COD burden available and regularly updated, permitting analysis of trends</a:t>
            </a:r>
            <a:endParaRPr sz="1400" b="0" u="none" strike="noStrike" cap="none" dirty="0">
              <a:solidFill>
                <a:srgbClr val="000000"/>
              </a:solidFill>
              <a:latin typeface="Arial"/>
              <a:ea typeface="Arial"/>
              <a:cs typeface="Arial"/>
              <a:sym typeface="Arial"/>
            </a:endParaRPr>
          </a:p>
        </p:txBody>
      </p:sp>
      <p:sp>
        <p:nvSpPr>
          <p:cNvPr id="238" name="Google Shape;238;p15"/>
          <p:cNvSpPr txBox="1"/>
          <p:nvPr/>
        </p:nvSpPr>
        <p:spPr>
          <a:xfrm>
            <a:off x="2007938" y="2851052"/>
            <a:ext cx="659062" cy="45719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Arial"/>
                <a:ea typeface="Arial"/>
                <a:cs typeface="Arial"/>
                <a:sym typeface="Arial"/>
              </a:rPr>
              <a:t>Diarrheal diseases</a:t>
            </a:r>
            <a:endParaRPr sz="1400" b="0" i="0" u="none" strike="noStrike" cap="none">
              <a:solidFill>
                <a:srgbClr val="000000"/>
              </a:solidFill>
              <a:latin typeface="Arial"/>
              <a:ea typeface="Arial"/>
              <a:cs typeface="Arial"/>
              <a:sym typeface="Arial"/>
            </a:endParaRPr>
          </a:p>
        </p:txBody>
      </p:sp>
      <p:sp>
        <p:nvSpPr>
          <p:cNvPr id="239" name="Google Shape;239;p15"/>
          <p:cNvSpPr txBox="1"/>
          <p:nvPr/>
        </p:nvSpPr>
        <p:spPr>
          <a:xfrm>
            <a:off x="2007938" y="2394330"/>
            <a:ext cx="659062" cy="45719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Arial"/>
                <a:ea typeface="Arial"/>
                <a:cs typeface="Arial"/>
                <a:sym typeface="Arial"/>
              </a:rPr>
              <a:t>Malaria</a:t>
            </a:r>
            <a:endParaRPr sz="1400" b="0" i="0" u="none" strike="noStrike" cap="none">
              <a:solidFill>
                <a:srgbClr val="000000"/>
              </a:solidFill>
              <a:latin typeface="Arial"/>
              <a:ea typeface="Arial"/>
              <a:cs typeface="Arial"/>
              <a:sym typeface="Arial"/>
            </a:endParaRPr>
          </a:p>
        </p:txBody>
      </p:sp>
      <p:sp>
        <p:nvSpPr>
          <p:cNvPr id="240" name="Google Shape;240;p15"/>
          <p:cNvSpPr txBox="1"/>
          <p:nvPr/>
        </p:nvSpPr>
        <p:spPr>
          <a:xfrm>
            <a:off x="2007938" y="3386198"/>
            <a:ext cx="761002" cy="45719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Arial"/>
                <a:ea typeface="Arial"/>
                <a:cs typeface="Arial"/>
                <a:sym typeface="Arial"/>
              </a:rPr>
              <a:t>Lower resp infections</a:t>
            </a:r>
            <a:endParaRPr sz="1400" b="0" i="0" u="none" strike="noStrike" cap="none">
              <a:solidFill>
                <a:srgbClr val="000000"/>
              </a:solidFill>
              <a:latin typeface="Arial"/>
              <a:ea typeface="Arial"/>
              <a:cs typeface="Arial"/>
              <a:sym typeface="Arial"/>
            </a:endParaRPr>
          </a:p>
        </p:txBody>
      </p:sp>
      <p:sp>
        <p:nvSpPr>
          <p:cNvPr id="241" name="Google Shape;241;p15"/>
          <p:cNvSpPr txBox="1"/>
          <p:nvPr/>
        </p:nvSpPr>
        <p:spPr>
          <a:xfrm>
            <a:off x="2007938" y="3937550"/>
            <a:ext cx="659062" cy="45719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Arial"/>
                <a:ea typeface="Arial"/>
                <a:cs typeface="Arial"/>
                <a:sym typeface="Arial"/>
              </a:rPr>
              <a:t>Preterm birth</a:t>
            </a:r>
            <a:endParaRPr sz="1400" b="0" i="0" u="none" strike="noStrike" cap="none">
              <a:solidFill>
                <a:srgbClr val="000000"/>
              </a:solidFill>
              <a:latin typeface="Arial"/>
              <a:ea typeface="Arial"/>
              <a:cs typeface="Arial"/>
              <a:sym typeface="Arial"/>
            </a:endParaRPr>
          </a:p>
        </p:txBody>
      </p:sp>
      <p:sp>
        <p:nvSpPr>
          <p:cNvPr id="242" name="Google Shape;242;p15"/>
          <p:cNvSpPr txBox="1"/>
          <p:nvPr/>
        </p:nvSpPr>
        <p:spPr>
          <a:xfrm>
            <a:off x="2007938" y="4534115"/>
            <a:ext cx="659062" cy="45719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Arial"/>
                <a:ea typeface="Arial"/>
                <a:cs typeface="Arial"/>
                <a:sym typeface="Arial"/>
              </a:rPr>
              <a:t>Birth asphyxia</a:t>
            </a:r>
            <a:endParaRPr sz="1400" b="0" i="0" u="none" strike="noStrike" cap="none">
              <a:solidFill>
                <a:srgbClr val="000000"/>
              </a:solidFill>
              <a:latin typeface="Arial"/>
              <a:ea typeface="Arial"/>
              <a:cs typeface="Arial"/>
              <a:sym typeface="Arial"/>
            </a:endParaRPr>
          </a:p>
        </p:txBody>
      </p:sp>
      <p:sp>
        <p:nvSpPr>
          <p:cNvPr id="243" name="Google Shape;243;p15"/>
          <p:cNvSpPr txBox="1"/>
          <p:nvPr/>
        </p:nvSpPr>
        <p:spPr>
          <a:xfrm>
            <a:off x="2007938" y="5130680"/>
            <a:ext cx="659062" cy="45719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Arial"/>
                <a:ea typeface="Arial"/>
                <a:cs typeface="Arial"/>
                <a:sym typeface="Arial"/>
              </a:rPr>
              <a:t>Neonatal infections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47"/>
        <p:cNvGrpSpPr/>
        <p:nvPr/>
      </p:nvGrpSpPr>
      <p:grpSpPr>
        <a:xfrm>
          <a:off x="0" y="0"/>
          <a:ext cx="0" cy="0"/>
          <a:chOff x="0" y="0"/>
          <a:chExt cx="0" cy="0"/>
        </a:xfrm>
      </p:grpSpPr>
      <p:sp useBgFill="1">
        <p:nvSpPr>
          <p:cNvPr id="261" name="Rectangle 260">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 name="Title 1">
            <a:extLst>
              <a:ext uri="{FF2B5EF4-FFF2-40B4-BE49-F238E27FC236}">
                <a16:creationId xmlns:a16="http://schemas.microsoft.com/office/drawing/2014/main" id="{A858C1F3-38A9-79E7-5DD9-72DB8A695D37}"/>
              </a:ext>
            </a:extLst>
          </p:cNvPr>
          <p:cNvSpPr>
            <a:spLocks noGrp="1"/>
          </p:cNvSpPr>
          <p:nvPr>
            <p:ph type="title"/>
          </p:nvPr>
        </p:nvSpPr>
        <p:spPr>
          <a:xfrm>
            <a:off x="630936" y="639520"/>
            <a:ext cx="3429000" cy="1719072"/>
          </a:xfrm>
        </p:spPr>
        <p:txBody>
          <a:bodyPr vert="horz" lIns="91440" tIns="45720" rIns="91440" bIns="45720" rtlCol="0" anchor="b">
            <a:normAutofit/>
          </a:bodyPr>
          <a:lstStyle/>
          <a:p>
            <a:r>
              <a:rPr lang="en-US" sz="4600" kern="1200" dirty="0">
                <a:solidFill>
                  <a:schemeClr val="tx1"/>
                </a:solidFill>
                <a:latin typeface="+mj-lt"/>
                <a:ea typeface="+mj-ea"/>
                <a:cs typeface="+mj-cs"/>
              </a:rPr>
              <a:t>[Mozambique example]</a:t>
            </a:r>
          </a:p>
        </p:txBody>
      </p:sp>
      <p:sp>
        <p:nvSpPr>
          <p:cNvPr id="263"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1" name="Google Shape;251;g296cdcc79a0_0_11"/>
          <p:cNvSpPr txBox="1"/>
          <p:nvPr/>
        </p:nvSpPr>
        <p:spPr>
          <a:xfrm>
            <a:off x="630936" y="2807208"/>
            <a:ext cx="3429000" cy="3410712"/>
          </a:xfrm>
          <a:prstGeom prst="rect">
            <a:avLst/>
          </a:prstGeom>
        </p:spPr>
        <p:txBody>
          <a:bodyPr spcFirstLastPara="1" vert="horz" lIns="91440" tIns="45720" rIns="91440" bIns="45720" rtlCol="0" anchor="t" anchorCtr="0">
            <a:normAutofit/>
          </a:bodyPr>
          <a:lstStyle/>
          <a:p>
            <a:pPr marL="228600" marR="0" lvl="0" indent="-228600">
              <a:lnSpc>
                <a:spcPct val="90000"/>
              </a:lnSpc>
              <a:spcBef>
                <a:spcPts val="1000"/>
              </a:spcBef>
              <a:spcAft>
                <a:spcPts val="0"/>
              </a:spcAft>
              <a:buClr>
                <a:srgbClr val="000000"/>
              </a:buClr>
              <a:buSzPts val="2400"/>
              <a:buFont typeface="Arial" panose="020B0604020202020204" pitchFamily="34" charset="0"/>
              <a:buChar char="•"/>
            </a:pPr>
            <a:r>
              <a:rPr lang="en-US" sz="2000" b="0" i="0" u="none" strike="noStrike" cap="none" dirty="0"/>
              <a:t>Provides proportional cause of death data for all age groups</a:t>
            </a:r>
            <a:endParaRPr lang="en-US" sz="2000" dirty="0"/>
          </a:p>
          <a:p>
            <a:pPr marL="228600" marR="0" lvl="0" indent="-228600">
              <a:lnSpc>
                <a:spcPct val="90000"/>
              </a:lnSpc>
              <a:spcBef>
                <a:spcPts val="1000"/>
              </a:spcBef>
              <a:spcAft>
                <a:spcPts val="0"/>
              </a:spcAft>
              <a:buClr>
                <a:srgbClr val="000000"/>
              </a:buClr>
              <a:buSzPts val="2400"/>
              <a:buFont typeface="Arial" panose="020B0604020202020204" pitchFamily="34" charset="0"/>
              <a:buChar char="•"/>
            </a:pPr>
            <a:r>
              <a:rPr lang="en-US" sz="2000" b="0" i="0" u="none" strike="noStrike" cap="none" dirty="0"/>
              <a:t>Demonstrates to Networks/MOH need for tiered services: acute and episodic care for under 5s (infections), long-term care and management for adults (CVD; Cancer)</a:t>
            </a:r>
            <a:endParaRPr lang="en-US" sz="2000" dirty="0"/>
          </a:p>
        </p:txBody>
      </p:sp>
      <p:pic>
        <p:nvPicPr>
          <p:cNvPr id="248" name="Google Shape;248;g296cdcc79a0_0_11"/>
          <p:cNvPicPr preferRelativeResize="0"/>
          <p:nvPr/>
        </p:nvPicPr>
        <p:blipFill rotWithShape="1">
          <a:blip r:embed="rId3"/>
          <a:srcRect b="6979"/>
          <a:stretch/>
        </p:blipFill>
        <p:spPr>
          <a:xfrm>
            <a:off x="4654296" y="1622839"/>
            <a:ext cx="6903720" cy="3612322"/>
          </a:xfrm>
          <a:prstGeom prst="rect">
            <a:avLst/>
          </a:prstGeom>
          <a:noFill/>
        </p:spPr>
      </p:pic>
      <p:sp>
        <p:nvSpPr>
          <p:cNvPr id="250" name="Google Shape;250;g296cdcc79a0_0_11"/>
          <p:cNvSpPr txBox="1"/>
          <p:nvPr/>
        </p:nvSpPr>
        <p:spPr>
          <a:xfrm>
            <a:off x="4654296" y="5235161"/>
            <a:ext cx="6903720" cy="361232"/>
          </a:xfrm>
          <a:prstGeom prst="rect">
            <a:avLst/>
          </a:prstGeom>
          <a:solidFill>
            <a:srgbClr val="000000">
              <a:alpha val="50000"/>
            </a:srgbClr>
          </a:solidFill>
          <a:ln>
            <a:noFill/>
          </a:ln>
        </p:spPr>
        <p:txBody>
          <a:bodyPr spcFirstLastPara="1" vert="horz" wrap="square" lIns="91440" tIns="45720" rIns="91440" bIns="45720" rtlCol="0" anchor="b" anchorCtr="0">
            <a:noAutofit/>
          </a:bodyPr>
          <a:lstStyle/>
          <a:p>
            <a:pPr marR="0" algn="ctr">
              <a:lnSpc>
                <a:spcPct val="90000"/>
              </a:lnSpc>
              <a:spcBef>
                <a:spcPts val="1000"/>
              </a:spcBef>
              <a:spcAft>
                <a:spcPts val="0"/>
              </a:spcAft>
              <a:buClr>
                <a:srgbClr val="000000"/>
              </a:buClr>
              <a:buSzPts val="1400"/>
            </a:pPr>
            <a:r>
              <a:rPr lang="en-US" sz="1300" i="0" u="none" strike="noStrike" kern="1200" cap="none" dirty="0">
                <a:solidFill>
                  <a:srgbClr val="FFFFFF"/>
                </a:solidFill>
              </a:rPr>
              <a:t>Cause of death fraction (%) by age Group - COMSA Data 2019-2020 </a:t>
            </a:r>
            <a:r>
              <a:rPr lang="en-US" sz="1300" dirty="0">
                <a:solidFill>
                  <a:srgbClr val="FFFFFF"/>
                </a:solidFill>
              </a:rPr>
              <a:t>[9</a:t>
            </a:r>
            <a:r>
              <a:rPr lang="en-US" sz="1300" i="0" u="none" strike="noStrike" kern="1200" cap="none" dirty="0">
                <a:solidFill>
                  <a:srgbClr val="FFFFFF"/>
                </a:solidFill>
              </a:rPr>
              <a: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68"/>
        <p:cNvGrpSpPr/>
        <p:nvPr/>
      </p:nvGrpSpPr>
      <p:grpSpPr>
        <a:xfrm>
          <a:off x="0" y="0"/>
          <a:ext cx="0" cy="0"/>
          <a:chOff x="0" y="0"/>
          <a:chExt cx="0" cy="0"/>
        </a:xfrm>
      </p:grpSpPr>
      <p:sp useBgFill="1">
        <p:nvSpPr>
          <p:cNvPr id="298" name="Rectangle 297">
            <a:extLst>
              <a:ext uri="{FF2B5EF4-FFF2-40B4-BE49-F238E27FC236}">
                <a16:creationId xmlns:a16="http://schemas.microsoft.com/office/drawing/2014/main" id="{68AF5748-FED8-45BA-8631-26D1D10F32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9" name="Google Shape;269;p16"/>
          <p:cNvSpPr txBox="1">
            <a:spLocks noGrp="1"/>
          </p:cNvSpPr>
          <p:nvPr>
            <p:ph type="title"/>
          </p:nvPr>
        </p:nvSpPr>
        <p:spPr>
          <a:xfrm>
            <a:off x="477981" y="1122363"/>
            <a:ext cx="4023360" cy="3204134"/>
          </a:xfrm>
          <a:prstGeom prst="rect">
            <a:avLst/>
          </a:prstGeom>
        </p:spPr>
        <p:txBody>
          <a:bodyPr spcFirstLastPara="1" vert="horz" lIns="91440" tIns="45720" rIns="91440" bIns="45720" rtlCol="0" anchor="b" anchorCtr="0">
            <a:normAutofit/>
          </a:bodyPr>
          <a:lstStyle/>
          <a:p>
            <a:pPr marL="0" lvl="0" indent="0">
              <a:spcBef>
                <a:spcPct val="0"/>
              </a:spcBef>
              <a:spcAft>
                <a:spcPts val="0"/>
              </a:spcAft>
              <a:buClr>
                <a:schemeClr val="accent3"/>
              </a:buClr>
              <a:buSzPts val="3100"/>
            </a:pPr>
            <a:r>
              <a:rPr lang="en-US" sz="4800" kern="1200">
                <a:solidFill>
                  <a:schemeClr val="tx1"/>
                </a:solidFill>
                <a:latin typeface="+mj-lt"/>
                <a:ea typeface="+mj-ea"/>
                <a:cs typeface="+mj-cs"/>
              </a:rPr>
              <a:t>Pillar 2: Contributing to Health Security</a:t>
            </a:r>
          </a:p>
        </p:txBody>
      </p:sp>
      <p:sp>
        <p:nvSpPr>
          <p:cNvPr id="299" name="Rectangle 298">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0" name="Rectangle 299">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270" name="Google Shape;270;p16"/>
          <p:cNvGraphicFramePr/>
          <p:nvPr>
            <p:extLst>
              <p:ext uri="{D42A27DB-BD31-4B8C-83A1-F6EECF244321}">
                <p14:modId xmlns:p14="http://schemas.microsoft.com/office/powerpoint/2010/main" val="183528010"/>
              </p:ext>
            </p:extLst>
          </p:nvPr>
        </p:nvGraphicFramePr>
        <p:xfrm>
          <a:off x="4864608" y="1419596"/>
          <a:ext cx="6846364" cy="3891941"/>
        </p:xfrm>
        <a:graphic>
          <a:graphicData uri="http://schemas.openxmlformats.org/drawingml/2006/table">
            <a:tbl>
              <a:tblPr firstRow="1" bandRow="1">
                <a:solidFill>
                  <a:schemeClr val="bg1"/>
                </a:solidFill>
              </a:tblPr>
              <a:tblGrid>
                <a:gridCol w="1933547">
                  <a:extLst>
                    <a:ext uri="{9D8B030D-6E8A-4147-A177-3AD203B41FA5}">
                      <a16:colId xmlns:a16="http://schemas.microsoft.com/office/drawing/2014/main" val="20000"/>
                    </a:ext>
                  </a:extLst>
                </a:gridCol>
                <a:gridCol w="2516164">
                  <a:extLst>
                    <a:ext uri="{9D8B030D-6E8A-4147-A177-3AD203B41FA5}">
                      <a16:colId xmlns:a16="http://schemas.microsoft.com/office/drawing/2014/main" val="20001"/>
                    </a:ext>
                  </a:extLst>
                </a:gridCol>
                <a:gridCol w="2396653">
                  <a:extLst>
                    <a:ext uri="{9D8B030D-6E8A-4147-A177-3AD203B41FA5}">
                      <a16:colId xmlns:a16="http://schemas.microsoft.com/office/drawing/2014/main" val="20002"/>
                    </a:ext>
                  </a:extLst>
                </a:gridCol>
              </a:tblGrid>
              <a:tr h="345431">
                <a:tc>
                  <a:txBody>
                    <a:bodyPr/>
                    <a:lstStyle/>
                    <a:p>
                      <a:pPr marL="0" marR="0" lvl="0" indent="0" algn="l" rtl="0">
                        <a:lnSpc>
                          <a:spcPct val="100000"/>
                        </a:lnSpc>
                        <a:spcBef>
                          <a:spcPts val="0"/>
                        </a:spcBef>
                        <a:spcAft>
                          <a:spcPts val="0"/>
                        </a:spcAft>
                        <a:buClr>
                          <a:srgbClr val="000000"/>
                        </a:buClr>
                        <a:buSzPts val="1800"/>
                        <a:buFont typeface="Arial"/>
                        <a:buNone/>
                      </a:pPr>
                      <a:r>
                        <a:rPr lang="en-US" sz="1300" b="0" u="none" strike="noStrike" cap="none" spc="0" dirty="0">
                          <a:solidFill>
                            <a:schemeClr val="bg1"/>
                          </a:solidFill>
                        </a:rPr>
                        <a:t>Contribution</a:t>
                      </a:r>
                    </a:p>
                  </a:txBody>
                  <a:tcPr marL="81595" marR="62772" marT="62765" marB="62765" anchor="ctr">
                    <a:lnL w="19050" cap="flat" cmpd="sng" algn="ctr">
                      <a:solidFill>
                        <a:schemeClr val="tx1"/>
                      </a:solidFill>
                      <a:prstDash val="solid"/>
                    </a:lnL>
                    <a:lnR w="12700" cmpd="sng">
                      <a:noFill/>
                    </a:lnR>
                    <a:lnT w="19050" cap="flat" cmpd="sng" algn="ctr">
                      <a:solidFill>
                        <a:schemeClr val="tx1"/>
                      </a:solidFill>
                      <a:prstDash val="solid"/>
                    </a:lnT>
                    <a:lnB w="38100" cmpd="sng">
                      <a:noFill/>
                    </a:lnB>
                    <a:solidFill>
                      <a:schemeClr val="tx1"/>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300" b="0" u="none" strike="noStrike" cap="none" spc="0">
                          <a:solidFill>
                            <a:schemeClr val="bg1"/>
                          </a:solidFill>
                        </a:rPr>
                        <a:t>Current Status</a:t>
                      </a:r>
                    </a:p>
                  </a:txBody>
                  <a:tcPr marL="81595" marR="62772" marT="62765" marB="62765" anchor="ctr">
                    <a:lnL w="12700" cmpd="sng">
                      <a:noFill/>
                    </a:lnL>
                    <a:lnR w="12700" cmpd="sng">
                      <a:noFill/>
                    </a:lnR>
                    <a:lnT w="19050" cap="flat" cmpd="sng" algn="ctr">
                      <a:solidFill>
                        <a:schemeClr val="tx1"/>
                      </a:solidFill>
                      <a:prstDash val="solid"/>
                    </a:lnT>
                    <a:lnB w="38100" cmpd="sng">
                      <a:noFill/>
                    </a:lnB>
                    <a:solidFill>
                      <a:schemeClr val="tx1"/>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300" b="0" u="none" strike="noStrike" cap="none" spc="0">
                          <a:solidFill>
                            <a:schemeClr val="bg1"/>
                          </a:solidFill>
                        </a:rPr>
                        <a:t>Case or Potential Benefit</a:t>
                      </a:r>
                    </a:p>
                  </a:txBody>
                  <a:tcPr marL="81595" marR="62772" marT="62765" marB="62765" anchor="ctr">
                    <a:lnL w="12700" cmpd="sng">
                      <a:noFill/>
                    </a:lnL>
                    <a:lnR w="12700" cmpd="sng">
                      <a:noFill/>
                    </a:lnR>
                    <a:lnT w="19050" cap="flat" cmpd="sng" algn="ctr">
                      <a:solidFill>
                        <a:schemeClr val="tx1"/>
                      </a:solidFill>
                      <a:prstDash val="solid"/>
                    </a:lnT>
                    <a:lnB w="38100" cmpd="sng">
                      <a:noFill/>
                    </a:lnB>
                    <a:solidFill>
                      <a:schemeClr val="tx1"/>
                    </a:solidFill>
                  </a:tcPr>
                </a:tc>
                <a:extLst>
                  <a:ext uri="{0D108BD9-81ED-4DB2-BD59-A6C34878D82A}">
                    <a16:rowId xmlns:a16="http://schemas.microsoft.com/office/drawing/2014/main" val="10000"/>
                  </a:ext>
                </a:extLst>
              </a:tr>
              <a:tr h="1110303">
                <a:tc>
                  <a:txBody>
                    <a:bodyPr/>
                    <a:lstStyle/>
                    <a:p>
                      <a:pPr marL="0" marR="0" lvl="0" indent="0" algn="l" rtl="0">
                        <a:lnSpc>
                          <a:spcPct val="100000"/>
                        </a:lnSpc>
                        <a:spcBef>
                          <a:spcPts val="0"/>
                        </a:spcBef>
                        <a:spcAft>
                          <a:spcPts val="0"/>
                        </a:spcAft>
                        <a:buClr>
                          <a:srgbClr val="000000"/>
                        </a:buClr>
                        <a:buSzPts val="1800"/>
                        <a:buFont typeface="Arial"/>
                        <a:buNone/>
                      </a:pPr>
                      <a:r>
                        <a:rPr lang="en-US" sz="1300" u="none" strike="noStrike" cap="none" spc="0" dirty="0">
                          <a:solidFill>
                            <a:schemeClr val="tx1"/>
                          </a:solidFill>
                        </a:rPr>
                        <a:t>Contributing to early outbreak detection, investigation and response</a:t>
                      </a:r>
                    </a:p>
                  </a:txBody>
                  <a:tcPr marL="81595" marR="62772" marT="62765" marB="62765">
                    <a:lnL w="19050" cap="flat" cmpd="sng" algn="ctr">
                      <a:solidFill>
                        <a:schemeClr val="tx1"/>
                      </a:solidFill>
                      <a:prstDash val="solid"/>
                    </a:lnL>
                    <a:lnR w="6350" cap="flat" cmpd="sng" algn="ctr">
                      <a:solidFill>
                        <a:schemeClr val="tx1">
                          <a:lumMod val="50000"/>
                          <a:lumOff val="50000"/>
                        </a:schemeClr>
                      </a:solidFill>
                      <a:prstDash val="solid"/>
                    </a:lnR>
                    <a:lnT w="38100" cmpd="sng">
                      <a:noFill/>
                    </a:lnT>
                    <a:lnB w="6350" cap="flat" cmpd="sng" algn="ctr">
                      <a:solidFill>
                        <a:schemeClr val="tx1">
                          <a:lumMod val="50000"/>
                          <a:lumOff val="50000"/>
                        </a:schemeClr>
                      </a:solidFill>
                      <a:prstDash val="solid"/>
                    </a:lnB>
                    <a:noFill/>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300" u="none" strike="noStrike" cap="none" spc="0">
                          <a:solidFill>
                            <a:schemeClr val="tx1"/>
                          </a:solidFill>
                        </a:rPr>
                        <a:t>No routine system capable of detecting outbreaks of known epidemic-prone or new, fatal diseases</a:t>
                      </a:r>
                      <a:endParaRPr lang="en-US" sz="1300" u="none" strike="noStrike" cap="none" spc="0" dirty="0">
                        <a:solidFill>
                          <a:schemeClr val="tx1"/>
                        </a:solidFill>
                      </a:endParaRPr>
                    </a:p>
                  </a:txBody>
                  <a:tcPr marL="81595" marR="62772" marT="62765" marB="62765">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38100" cmpd="sng">
                      <a:noFill/>
                    </a:lnT>
                    <a:lnB w="6350" cap="flat" cmpd="sng" algn="ctr">
                      <a:solidFill>
                        <a:schemeClr val="tx1">
                          <a:lumMod val="50000"/>
                          <a:lumOff val="50000"/>
                        </a:schemeClr>
                      </a:solidFill>
                      <a:prstDash val="solid"/>
                    </a:lnB>
                    <a:noFill/>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300" u="none" strike="noStrike" cap="none" spc="0">
                          <a:solidFill>
                            <a:schemeClr val="tx1"/>
                          </a:solidFill>
                        </a:rPr>
                        <a:t>Prepared and trained teams of verbal autopsy interviewers and supervisors can be mobilized as part of outbreak detection and response effort</a:t>
                      </a:r>
                    </a:p>
                  </a:txBody>
                  <a:tcPr marL="81595" marR="62772" marT="62765" marB="62765">
                    <a:lnL w="6350" cap="flat" cmpd="sng" algn="ctr">
                      <a:solidFill>
                        <a:schemeClr val="tx1">
                          <a:lumMod val="50000"/>
                          <a:lumOff val="50000"/>
                        </a:schemeClr>
                      </a:solidFill>
                      <a:prstDash val="solid"/>
                    </a:lnL>
                    <a:lnR w="19050" cap="flat" cmpd="sng" algn="ctr">
                      <a:solidFill>
                        <a:schemeClr val="tx1"/>
                      </a:solidFill>
                      <a:prstDash val="solid"/>
                    </a:lnR>
                    <a:lnT w="38100" cmpd="sng">
                      <a:noFill/>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10001"/>
                  </a:ext>
                </a:extLst>
              </a:tr>
              <a:tr h="1110303">
                <a:tc>
                  <a:txBody>
                    <a:bodyPr/>
                    <a:lstStyle/>
                    <a:p>
                      <a:pPr marL="0" marR="0" lvl="0" indent="0" algn="l" rtl="0">
                        <a:lnSpc>
                          <a:spcPct val="100000"/>
                        </a:lnSpc>
                        <a:spcBef>
                          <a:spcPts val="0"/>
                        </a:spcBef>
                        <a:spcAft>
                          <a:spcPts val="0"/>
                        </a:spcAft>
                        <a:buClr>
                          <a:srgbClr val="000000"/>
                        </a:buClr>
                        <a:buSzPts val="1800"/>
                        <a:buFont typeface="Arial"/>
                        <a:buNone/>
                      </a:pPr>
                      <a:r>
                        <a:rPr lang="en-US" sz="1300" u="none" strike="noStrike" cap="none" spc="0" dirty="0">
                          <a:solidFill>
                            <a:schemeClr val="tx1"/>
                          </a:solidFill>
                        </a:rPr>
                        <a:t>Timely measurement of excess mortality during a pandemic</a:t>
                      </a:r>
                    </a:p>
                  </a:txBody>
                  <a:tcPr marL="81595" marR="62772" marT="62765" marB="62765">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300" u="none" strike="noStrike" cap="none" spc="0" dirty="0">
                          <a:solidFill>
                            <a:schemeClr val="tx1"/>
                          </a:solidFill>
                        </a:rPr>
                        <a:t>Limited, un-sustained success implementing rapid mortality surveillance – hospitals only. No timely source of community mortality</a:t>
                      </a:r>
                    </a:p>
                  </a:txBody>
                  <a:tcPr marL="81595" marR="62772" marT="62765" marB="62765">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300" u="none" strike="noStrike" cap="none" spc="0" dirty="0">
                          <a:solidFill>
                            <a:schemeClr val="tx1"/>
                          </a:solidFill>
                        </a:rPr>
                        <a:t>Direct measurement of excess mortality due to pandemics</a:t>
                      </a:r>
                    </a:p>
                  </a:txBody>
                  <a:tcPr marL="81595" marR="62772" marT="62765" marB="62765">
                    <a:lnL w="6350" cap="flat" cmpd="sng" algn="ctr">
                      <a:solidFill>
                        <a:schemeClr val="tx1">
                          <a:lumMod val="50000"/>
                          <a:lumOff val="50000"/>
                        </a:schemeClr>
                      </a:solidFill>
                      <a:prstDash val="solid"/>
                    </a:lnL>
                    <a:lnR w="12700" cmpd="sng">
                      <a:no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extLst>
                  <a:ext uri="{0D108BD9-81ED-4DB2-BD59-A6C34878D82A}">
                    <a16:rowId xmlns:a16="http://schemas.microsoft.com/office/drawing/2014/main" val="10002"/>
                  </a:ext>
                </a:extLst>
              </a:tr>
              <a:tr h="1301520">
                <a:tc>
                  <a:txBody>
                    <a:bodyPr/>
                    <a:lstStyle/>
                    <a:p>
                      <a:pPr marL="0" marR="0" lvl="0" indent="0" algn="l" rtl="0">
                        <a:lnSpc>
                          <a:spcPct val="100000"/>
                        </a:lnSpc>
                        <a:spcBef>
                          <a:spcPts val="0"/>
                        </a:spcBef>
                        <a:spcAft>
                          <a:spcPts val="0"/>
                        </a:spcAft>
                        <a:buClr>
                          <a:srgbClr val="000000"/>
                        </a:buClr>
                        <a:buSzPts val="1800"/>
                        <a:buFont typeface="Arial"/>
                        <a:buNone/>
                      </a:pPr>
                      <a:r>
                        <a:rPr lang="en-US" sz="1300" b="0" i="0" u="none" strike="noStrike" cap="none" spc="0" dirty="0">
                          <a:solidFill>
                            <a:schemeClr val="tx1"/>
                          </a:solidFill>
                          <a:latin typeface="Arial"/>
                          <a:ea typeface="Arial"/>
                          <a:cs typeface="Arial"/>
                          <a:sym typeface="Arial"/>
                        </a:rPr>
                        <a:t>Integrated Collaborative Surveillance</a:t>
                      </a:r>
                    </a:p>
                  </a:txBody>
                  <a:tcPr marL="81595" marR="62772" marT="62765" marB="62765">
                    <a:lnL w="19050" cap="flat" cmpd="sng" algn="ctr">
                      <a:solidFill>
                        <a:schemeClr val="tx1"/>
                      </a:solidFill>
                      <a:prstDash val="solid"/>
                    </a:lnL>
                    <a:lnR w="6350" cap="flat" cmpd="sng" algn="ctr">
                      <a:solidFill>
                        <a:schemeClr val="tx1">
                          <a:lumMod val="50000"/>
                          <a:lumOff val="50000"/>
                        </a:schemeClr>
                      </a:solidFill>
                      <a:prstDash val="solid"/>
                    </a:lnR>
                    <a:lnT w="12700" cmpd="sng">
                      <a:noFill/>
                      <a:prstDash val="solid"/>
                    </a:lnT>
                    <a:lnB w="19050" cap="flat" cmpd="sng" algn="ctr">
                      <a:solidFill>
                        <a:schemeClr val="tx1"/>
                      </a:solidFill>
                      <a:prstDash val="solid"/>
                    </a:lnB>
                    <a:noFill/>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300" b="0" i="0" u="none" strike="noStrike" cap="none" spc="0">
                          <a:solidFill>
                            <a:schemeClr val="tx1"/>
                          </a:solidFill>
                          <a:latin typeface="Arial"/>
                          <a:ea typeface="Arial"/>
                          <a:cs typeface="Arial"/>
                          <a:sym typeface="Arial"/>
                        </a:rPr>
                        <a:t>Siloed surveillance, no mortality surveillance</a:t>
                      </a:r>
                      <a:endParaRPr lang="en-US" sz="1300" b="0" i="0" u="none" strike="noStrike" cap="none" spc="0" dirty="0">
                        <a:solidFill>
                          <a:schemeClr val="tx1"/>
                        </a:solidFill>
                        <a:latin typeface="Arial"/>
                        <a:ea typeface="Arial"/>
                        <a:cs typeface="Arial"/>
                        <a:sym typeface="Arial"/>
                      </a:endParaRPr>
                    </a:p>
                  </a:txBody>
                  <a:tcPr marL="81595" marR="62772" marT="62765" marB="62765">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19050" cap="flat" cmpd="sng" algn="ctr">
                      <a:solidFill>
                        <a:schemeClr val="tx1"/>
                      </a:solidFill>
                      <a:prstDash val="solid"/>
                    </a:lnB>
                    <a:noFill/>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300" b="0" i="0" u="none" strike="noStrike" cap="none" spc="0" dirty="0">
                          <a:solidFill>
                            <a:schemeClr val="tx1"/>
                          </a:solidFill>
                          <a:latin typeface="Arial"/>
                          <a:ea typeface="Arial"/>
                          <a:cs typeface="Arial"/>
                          <a:sym typeface="Arial"/>
                        </a:rPr>
                        <a:t>Contributes to Health Security and MOH-led use of multiple surveillance system outputs for comprehensive approach to early detection, response and impact measurement</a:t>
                      </a:r>
                    </a:p>
                  </a:txBody>
                  <a:tcPr marL="81595" marR="62772" marT="62765" marB="62765">
                    <a:lnL w="6350" cap="flat" cmpd="sng" algn="ctr">
                      <a:solidFill>
                        <a:schemeClr val="tx1">
                          <a:lumMod val="50000"/>
                          <a:lumOff val="50000"/>
                        </a:schemeClr>
                      </a:solidFill>
                      <a:prstDash val="solid"/>
                    </a:lnL>
                    <a:lnR w="19050" cap="flat" cmpd="sng" algn="ctr">
                      <a:solidFill>
                        <a:schemeClr val="tx1"/>
                      </a:solidFill>
                      <a:prstDash val="solid"/>
                    </a:lnR>
                    <a:lnT w="12700" cmpd="sng">
                      <a:noFill/>
                      <a:prstDash val="solid"/>
                    </a:lnT>
                    <a:lnB w="19050" cap="flat" cmpd="sng" algn="ctr">
                      <a:solidFill>
                        <a:schemeClr val="tx1"/>
                      </a:solidFill>
                      <a:prstDash val="solid"/>
                    </a:lnB>
                    <a:noFill/>
                  </a:tcPr>
                </a:tc>
                <a:extLst>
                  <a:ext uri="{0D108BD9-81ED-4DB2-BD59-A6C34878D82A}">
                    <a16:rowId xmlns:a16="http://schemas.microsoft.com/office/drawing/2014/main" val="10003"/>
                  </a:ext>
                </a:extLst>
              </a:tr>
            </a:tbl>
          </a:graphicData>
        </a:graphic>
      </p:graphicFrame>
      <p:sp>
        <p:nvSpPr>
          <p:cNvPr id="2" name="TextBox 1">
            <a:extLst>
              <a:ext uri="{FF2B5EF4-FFF2-40B4-BE49-F238E27FC236}">
                <a16:creationId xmlns:a16="http://schemas.microsoft.com/office/drawing/2014/main" id="{E8D72FA4-A6BB-8F8B-483C-BD806697D7D3}"/>
              </a:ext>
            </a:extLst>
          </p:cNvPr>
          <p:cNvSpPr txBox="1"/>
          <p:nvPr/>
        </p:nvSpPr>
        <p:spPr>
          <a:xfrm>
            <a:off x="-104069" y="6291872"/>
            <a:ext cx="11871526" cy="245645"/>
          </a:xfrm>
          <a:prstGeom prst="rect">
            <a:avLst/>
          </a:prstGeom>
          <a:noFill/>
        </p:spPr>
        <p:txBody>
          <a:bodyPr wrap="square">
            <a:spAutoFit/>
          </a:bodyPr>
          <a:lstStyle/>
          <a:p>
            <a:pPr marL="690563" lvl="0" indent="-228600">
              <a:lnSpc>
                <a:spcPct val="90000"/>
              </a:lnSpc>
              <a:spcBef>
                <a:spcPts val="0"/>
              </a:spcBef>
              <a:spcAft>
                <a:spcPts val="0"/>
              </a:spcAft>
              <a:buClr>
                <a:schemeClr val="dk1"/>
              </a:buClr>
              <a:buSzPct val="129032"/>
            </a:pPr>
            <a:r>
              <a:rPr lang="en-US" sz="1100" dirty="0">
                <a:solidFill>
                  <a:schemeClr val="tx1">
                    <a:alpha val="80000"/>
                  </a:schemeClr>
                </a:solidFill>
                <a:latin typeface="+mn-lt"/>
                <a:ea typeface="+mn-ea"/>
                <a:cs typeface="+mn-cs"/>
              </a:rPr>
              <a:t>[7] Setel, P., Weiss, W., &amp; </a:t>
            </a:r>
            <a:r>
              <a:rPr lang="en-US" sz="1100" dirty="0" err="1">
                <a:solidFill>
                  <a:schemeClr val="tx1">
                    <a:alpha val="80000"/>
                  </a:schemeClr>
                </a:solidFill>
                <a:latin typeface="+mn-lt"/>
                <a:ea typeface="+mn-ea"/>
                <a:cs typeface="+mn-cs"/>
              </a:rPr>
              <a:t>Kwarah</a:t>
            </a:r>
            <a:r>
              <a:rPr lang="en-US" sz="1100" dirty="0">
                <a:solidFill>
                  <a:schemeClr val="tx1">
                    <a:alpha val="80000"/>
                  </a:schemeClr>
                </a:solidFill>
                <a:latin typeface="+mn-lt"/>
                <a:ea typeface="+mn-ea"/>
                <a:cs typeface="+mn-cs"/>
              </a:rPr>
              <a:t>, W. (2023, October). A business case for a sample registration system (SRS) in Ghana [Slides presentation]. USAID; Data for Impact/Vital Strategies.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74"/>
        <p:cNvGrpSpPr/>
        <p:nvPr/>
      </p:nvGrpSpPr>
      <p:grpSpPr>
        <a:xfrm>
          <a:off x="0" y="0"/>
          <a:ext cx="0" cy="0"/>
          <a:chOff x="0" y="0"/>
          <a:chExt cx="0" cy="0"/>
        </a:xfrm>
      </p:grpSpPr>
      <p:sp useBgFill="1">
        <p:nvSpPr>
          <p:cNvPr id="316" name="Rectangle 315">
            <a:extLst>
              <a:ext uri="{FF2B5EF4-FFF2-40B4-BE49-F238E27FC236}">
                <a16:creationId xmlns:a16="http://schemas.microsoft.com/office/drawing/2014/main" id="{68AF5748-FED8-45BA-8631-26D1D10F32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5" name="Google Shape;275;p17"/>
          <p:cNvSpPr txBox="1">
            <a:spLocks noGrp="1"/>
          </p:cNvSpPr>
          <p:nvPr>
            <p:ph type="title"/>
          </p:nvPr>
        </p:nvSpPr>
        <p:spPr>
          <a:xfrm>
            <a:off x="477981" y="1122363"/>
            <a:ext cx="4023360" cy="3204134"/>
          </a:xfrm>
          <a:prstGeom prst="rect">
            <a:avLst/>
          </a:prstGeom>
        </p:spPr>
        <p:txBody>
          <a:bodyPr spcFirstLastPara="1" vert="horz" lIns="91440" tIns="45720" rIns="91440" bIns="45720" rtlCol="0" anchor="b" anchorCtr="0">
            <a:normAutofit/>
          </a:bodyPr>
          <a:lstStyle/>
          <a:p>
            <a:pPr marL="0" lvl="0" indent="0">
              <a:spcBef>
                <a:spcPct val="0"/>
              </a:spcBef>
              <a:spcAft>
                <a:spcPts val="0"/>
              </a:spcAft>
              <a:buClr>
                <a:schemeClr val="accent3"/>
              </a:buClr>
              <a:buSzPts val="3100"/>
            </a:pPr>
            <a:r>
              <a:rPr lang="en-US" sz="4800" kern="1200">
                <a:solidFill>
                  <a:schemeClr val="tx1"/>
                </a:solidFill>
                <a:latin typeface="+mj-lt"/>
                <a:ea typeface="+mj-ea"/>
                <a:cs typeface="+mj-cs"/>
              </a:rPr>
              <a:t>Pillar 3: </a:t>
            </a:r>
            <a:r>
              <a:rPr lang="en-US" sz="4800" kern="1200">
                <a:solidFill>
                  <a:schemeClr val="tx1"/>
                </a:solidFill>
                <a:latin typeface="+mj-lt"/>
                <a:ea typeface="+mj-ea"/>
                <a:cs typeface="+mj-c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6"/>
                  </a:ext>
                </a:extLst>
              </a:rPr>
              <a:t>CRVS Learning</a:t>
            </a:r>
            <a:r>
              <a:rPr lang="en-US" sz="4800" kern="1200">
                <a:solidFill>
                  <a:schemeClr val="tx1"/>
                </a:solidFill>
                <a:latin typeface="+mj-lt"/>
                <a:ea typeface="+mj-ea"/>
                <a:cs typeface="+mj-cs"/>
              </a:rPr>
              <a:t> and Improvement</a:t>
            </a:r>
          </a:p>
        </p:txBody>
      </p:sp>
      <p:sp>
        <p:nvSpPr>
          <p:cNvPr id="318" name="Rectangle 317">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0" name="Rectangle 319">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276" name="Google Shape;276;p17"/>
          <p:cNvGraphicFramePr/>
          <p:nvPr>
            <p:extLst>
              <p:ext uri="{D42A27DB-BD31-4B8C-83A1-F6EECF244321}">
                <p14:modId xmlns:p14="http://schemas.microsoft.com/office/powerpoint/2010/main" val="3043172549"/>
              </p:ext>
            </p:extLst>
          </p:nvPr>
        </p:nvGraphicFramePr>
        <p:xfrm>
          <a:off x="4616067" y="1902084"/>
          <a:ext cx="6731639" cy="2842956"/>
        </p:xfrm>
        <a:graphic>
          <a:graphicData uri="http://schemas.openxmlformats.org/drawingml/2006/table">
            <a:tbl>
              <a:tblPr firstRow="1" bandRow="1">
                <a:tableStyleId>{793D81CF-94F2-401A-BA57-92F5A7B2D0C5}</a:tableStyleId>
              </a:tblPr>
              <a:tblGrid>
                <a:gridCol w="1991208">
                  <a:extLst>
                    <a:ext uri="{9D8B030D-6E8A-4147-A177-3AD203B41FA5}">
                      <a16:colId xmlns:a16="http://schemas.microsoft.com/office/drawing/2014/main" val="20000"/>
                    </a:ext>
                  </a:extLst>
                </a:gridCol>
                <a:gridCol w="2108829">
                  <a:extLst>
                    <a:ext uri="{9D8B030D-6E8A-4147-A177-3AD203B41FA5}">
                      <a16:colId xmlns:a16="http://schemas.microsoft.com/office/drawing/2014/main" val="20001"/>
                    </a:ext>
                  </a:extLst>
                </a:gridCol>
                <a:gridCol w="2631602">
                  <a:extLst>
                    <a:ext uri="{9D8B030D-6E8A-4147-A177-3AD203B41FA5}">
                      <a16:colId xmlns:a16="http://schemas.microsoft.com/office/drawing/2014/main" val="20002"/>
                    </a:ext>
                  </a:extLst>
                </a:gridCol>
              </a:tblGrid>
              <a:tr h="347890">
                <a:tc>
                  <a:txBody>
                    <a:bodyPr/>
                    <a:lstStyle/>
                    <a:p>
                      <a:pPr marL="0" marR="0" lvl="0" indent="0" algn="l" rtl="0">
                        <a:lnSpc>
                          <a:spcPct val="100000"/>
                        </a:lnSpc>
                        <a:spcBef>
                          <a:spcPts val="0"/>
                        </a:spcBef>
                        <a:spcAft>
                          <a:spcPts val="0"/>
                        </a:spcAft>
                        <a:buClr>
                          <a:srgbClr val="000000"/>
                        </a:buClr>
                        <a:buSzPts val="1800"/>
                        <a:buFont typeface="Arial"/>
                        <a:buNone/>
                      </a:pPr>
                      <a:r>
                        <a:rPr lang="en-US" sz="1300" b="1" u="none" strike="noStrike" cap="none" spc="30" dirty="0">
                          <a:solidFill>
                            <a:schemeClr val="bg1"/>
                          </a:solidFill>
                        </a:rPr>
                        <a:t> Function</a:t>
                      </a:r>
                    </a:p>
                  </a:txBody>
                  <a:tcPr marL="0" marR="15515" marT="77586" marB="77586" anchor="ctr"/>
                </a:tc>
                <a:tc>
                  <a:txBody>
                    <a:bodyPr/>
                    <a:lstStyle/>
                    <a:p>
                      <a:pPr marL="0" marR="0" lvl="0" indent="0" algn="l" rtl="0">
                        <a:lnSpc>
                          <a:spcPct val="100000"/>
                        </a:lnSpc>
                        <a:spcBef>
                          <a:spcPts val="0"/>
                        </a:spcBef>
                        <a:spcAft>
                          <a:spcPts val="0"/>
                        </a:spcAft>
                        <a:buClr>
                          <a:srgbClr val="000000"/>
                        </a:buClr>
                        <a:buSzPts val="1800"/>
                        <a:buFont typeface="Arial"/>
                        <a:buNone/>
                      </a:pPr>
                      <a:r>
                        <a:rPr lang="en-US" sz="1300" b="1" u="none" strike="noStrike" cap="none" spc="30" dirty="0">
                          <a:solidFill>
                            <a:schemeClr val="bg1"/>
                          </a:solidFill>
                        </a:rPr>
                        <a:t>Current Status</a:t>
                      </a:r>
                    </a:p>
                  </a:txBody>
                  <a:tcPr marL="0" marR="15515" marT="77586" marB="77586" anchor="ctr"/>
                </a:tc>
                <a:tc>
                  <a:txBody>
                    <a:bodyPr/>
                    <a:lstStyle/>
                    <a:p>
                      <a:pPr marL="0" marR="0" lvl="0" indent="0" algn="l" rtl="0">
                        <a:lnSpc>
                          <a:spcPct val="100000"/>
                        </a:lnSpc>
                        <a:spcBef>
                          <a:spcPts val="0"/>
                        </a:spcBef>
                        <a:spcAft>
                          <a:spcPts val="0"/>
                        </a:spcAft>
                        <a:buClr>
                          <a:srgbClr val="000000"/>
                        </a:buClr>
                        <a:buSzPts val="1800"/>
                        <a:buFont typeface="Arial"/>
                        <a:buNone/>
                      </a:pPr>
                      <a:r>
                        <a:rPr lang="en-US" sz="1300" b="1" u="none" strike="noStrike" cap="none" spc="30">
                          <a:solidFill>
                            <a:schemeClr val="bg1"/>
                          </a:solidFill>
                        </a:rPr>
                        <a:t>Opportunities for Improvement through SRS</a:t>
                      </a:r>
                    </a:p>
                  </a:txBody>
                  <a:tcPr marL="0" marR="15515" marT="77586" marB="77586" anchor="ctr"/>
                </a:tc>
                <a:extLst>
                  <a:ext uri="{0D108BD9-81ED-4DB2-BD59-A6C34878D82A}">
                    <a16:rowId xmlns:a16="http://schemas.microsoft.com/office/drawing/2014/main" val="10000"/>
                  </a:ext>
                </a:extLst>
              </a:tr>
              <a:tr h="472886">
                <a:tc>
                  <a:txBody>
                    <a:bodyPr/>
                    <a:lstStyle/>
                    <a:p>
                      <a:pPr marL="0" marR="0" lvl="0" indent="0" algn="l" rtl="0">
                        <a:lnSpc>
                          <a:spcPct val="100000"/>
                        </a:lnSpc>
                        <a:spcBef>
                          <a:spcPts val="0"/>
                        </a:spcBef>
                        <a:spcAft>
                          <a:spcPts val="0"/>
                        </a:spcAft>
                        <a:buClr>
                          <a:srgbClr val="000000"/>
                        </a:buClr>
                        <a:buSzPts val="1800"/>
                        <a:buFont typeface="Arial"/>
                        <a:buNone/>
                      </a:pPr>
                      <a:r>
                        <a:rPr lang="en-US" sz="1300" u="none" strike="noStrike" cap="none" spc="0">
                          <a:solidFill>
                            <a:schemeClr val="tx1"/>
                          </a:solidFill>
                        </a:rPr>
                        <a:t> </a:t>
                      </a:r>
                      <a:r>
                        <a:rPr lang="en-US" sz="1300" u="none" strike="noStrike" kern="1200" cap="none" spc="0">
                          <a:solidFill>
                            <a:schemeClr val="tx1"/>
                          </a:solidFill>
                          <a:latin typeface="+mn-lt"/>
                          <a:ea typeface="+mn-ea"/>
                          <a:cs typeface="+mn-cs"/>
                        </a:rPr>
                        <a:t>Death notification and registration (BDR)</a:t>
                      </a:r>
                      <a:endParaRPr lang="en-US" sz="1300" u="none" strike="noStrike" kern="1200" cap="none" spc="0" dirty="0">
                        <a:solidFill>
                          <a:schemeClr val="tx1"/>
                        </a:solidFill>
                        <a:latin typeface="+mn-lt"/>
                        <a:ea typeface="+mn-ea"/>
                        <a:cs typeface="+mn-cs"/>
                      </a:endParaRPr>
                    </a:p>
                  </a:txBody>
                  <a:tcPr marL="0" marR="155174" marT="77586" marB="77586"/>
                </a:tc>
                <a:tc>
                  <a:txBody>
                    <a:bodyPr/>
                    <a:lstStyle/>
                    <a:p>
                      <a:pPr marL="0" marR="0" lvl="0" indent="0" algn="l" rtl="0">
                        <a:lnSpc>
                          <a:spcPct val="100000"/>
                        </a:lnSpc>
                        <a:spcBef>
                          <a:spcPts val="0"/>
                        </a:spcBef>
                        <a:spcAft>
                          <a:spcPts val="0"/>
                        </a:spcAft>
                        <a:buClr>
                          <a:srgbClr val="000000"/>
                        </a:buClr>
                        <a:buSzPts val="1800"/>
                        <a:buFont typeface="Arial"/>
                        <a:buNone/>
                      </a:pPr>
                      <a:r>
                        <a:rPr lang="en-US" sz="1300" u="none" strike="noStrike" cap="none" spc="0" dirty="0">
                          <a:solidFill>
                            <a:schemeClr val="tx1"/>
                          </a:solidFill>
                        </a:rPr>
                        <a:t>Low completeness</a:t>
                      </a:r>
                    </a:p>
                  </a:txBody>
                  <a:tcPr marL="0" marR="155174" marT="77586" marB="77586"/>
                </a:tc>
                <a:tc>
                  <a:txBody>
                    <a:bodyPr/>
                    <a:lstStyle/>
                    <a:p>
                      <a:pPr marL="0" marR="0" lvl="0" indent="0" algn="l" rtl="0">
                        <a:lnSpc>
                          <a:spcPct val="100000"/>
                        </a:lnSpc>
                        <a:spcBef>
                          <a:spcPts val="0"/>
                        </a:spcBef>
                        <a:spcAft>
                          <a:spcPts val="0"/>
                        </a:spcAft>
                        <a:buClr>
                          <a:srgbClr val="000000"/>
                        </a:buClr>
                        <a:buSzPts val="1800"/>
                        <a:buFont typeface="Arial"/>
                        <a:buNone/>
                      </a:pPr>
                      <a:r>
                        <a:rPr lang="en-US" sz="1300" u="none" strike="noStrike" cap="none" spc="0">
                          <a:solidFill>
                            <a:schemeClr val="tx1"/>
                          </a:solidFill>
                        </a:rPr>
                        <a:t>Design and implement sustainable, scalable active death notification for eventual national expansion</a:t>
                      </a:r>
                      <a:endParaRPr lang="en-US" sz="1300" u="none" strike="noStrike" cap="none" spc="0" dirty="0">
                        <a:solidFill>
                          <a:schemeClr val="tx1"/>
                        </a:solidFill>
                      </a:endParaRPr>
                    </a:p>
                  </a:txBody>
                  <a:tcPr marL="0" marR="155174" marT="77586" marB="77586"/>
                </a:tc>
                <a:extLst>
                  <a:ext uri="{0D108BD9-81ED-4DB2-BD59-A6C34878D82A}">
                    <a16:rowId xmlns:a16="http://schemas.microsoft.com/office/drawing/2014/main" val="10001"/>
                  </a:ext>
                </a:extLst>
              </a:tr>
              <a:tr h="847872">
                <a:tc>
                  <a:txBody>
                    <a:bodyPr/>
                    <a:lstStyle/>
                    <a:p>
                      <a:pPr marL="0" marR="0" lvl="0" indent="0" algn="l" rtl="0">
                        <a:lnSpc>
                          <a:spcPct val="100000"/>
                        </a:lnSpc>
                        <a:spcBef>
                          <a:spcPts val="0"/>
                        </a:spcBef>
                        <a:spcAft>
                          <a:spcPts val="0"/>
                        </a:spcAft>
                        <a:buClr>
                          <a:srgbClr val="000000"/>
                        </a:buClr>
                        <a:buSzPts val="1800"/>
                        <a:buFont typeface="Arial"/>
                        <a:buNone/>
                      </a:pPr>
                      <a:r>
                        <a:rPr lang="en-US" sz="1300" u="none" strike="noStrike" cap="none" spc="0">
                          <a:solidFill>
                            <a:schemeClr val="tx1"/>
                          </a:solidFill>
                        </a:rPr>
                        <a:t>Causes of death in population (MOH)</a:t>
                      </a:r>
                      <a:endParaRPr lang="en-US" sz="1300" u="none" strike="noStrike" cap="none" spc="0" dirty="0">
                        <a:solidFill>
                          <a:schemeClr val="tx1"/>
                        </a:solidFill>
                      </a:endParaRPr>
                    </a:p>
                  </a:txBody>
                  <a:tcPr marL="77578" marR="155174" marT="77586" marB="77586"/>
                </a:tc>
                <a:tc>
                  <a:txBody>
                    <a:bodyPr/>
                    <a:lstStyle/>
                    <a:p>
                      <a:pPr marL="0" marR="0" lvl="0" indent="0" algn="l" rtl="0">
                        <a:lnSpc>
                          <a:spcPct val="100000"/>
                        </a:lnSpc>
                        <a:spcBef>
                          <a:spcPts val="0"/>
                        </a:spcBef>
                        <a:spcAft>
                          <a:spcPts val="0"/>
                        </a:spcAft>
                        <a:buClr>
                          <a:srgbClr val="000000"/>
                        </a:buClr>
                        <a:buSzPts val="1800"/>
                        <a:buFont typeface="Arial"/>
                        <a:buNone/>
                      </a:pPr>
                      <a:r>
                        <a:rPr lang="en-US" sz="1300" u="none" strike="noStrike" cap="none" spc="0">
                          <a:solidFill>
                            <a:schemeClr val="tx1"/>
                          </a:solidFill>
                        </a:rPr>
                        <a:t>Cause of death available only at facilities; 70-80% mortality occurs elsewhere</a:t>
                      </a:r>
                      <a:endParaRPr lang="en-US" sz="1300" u="none" strike="noStrike" cap="none" spc="0" dirty="0">
                        <a:solidFill>
                          <a:schemeClr val="tx1"/>
                        </a:solidFill>
                      </a:endParaRPr>
                    </a:p>
                  </a:txBody>
                  <a:tcPr marL="77578" marR="155174" marT="77586" marB="77586"/>
                </a:tc>
                <a:tc>
                  <a:txBody>
                    <a:bodyPr/>
                    <a:lstStyle/>
                    <a:p>
                      <a:pPr marL="0" marR="0" lvl="0" indent="0" algn="l" rtl="0">
                        <a:lnSpc>
                          <a:spcPct val="100000"/>
                        </a:lnSpc>
                        <a:spcBef>
                          <a:spcPts val="0"/>
                        </a:spcBef>
                        <a:spcAft>
                          <a:spcPts val="0"/>
                        </a:spcAft>
                        <a:buClr>
                          <a:srgbClr val="000000"/>
                        </a:buClr>
                        <a:buSzPts val="1800"/>
                        <a:buFont typeface="Arial"/>
                        <a:buNone/>
                      </a:pPr>
                      <a:r>
                        <a:rPr lang="en-US" sz="1300" u="none" strike="noStrike" cap="none" spc="0" dirty="0">
                          <a:solidFill>
                            <a:schemeClr val="tx1"/>
                          </a:solidFill>
                        </a:rPr>
                        <a:t>Develop complete picture of leading causes of death by age group and sex through application of verbal autopsy; strengthened cause of death certification at health facilities</a:t>
                      </a:r>
                    </a:p>
                  </a:txBody>
                  <a:tcPr marL="77578" marR="155174" marT="77586" marB="77586"/>
                </a:tc>
                <a:extLst>
                  <a:ext uri="{0D108BD9-81ED-4DB2-BD59-A6C34878D82A}">
                    <a16:rowId xmlns:a16="http://schemas.microsoft.com/office/drawing/2014/main" val="10002"/>
                  </a:ext>
                </a:extLst>
              </a:tr>
            </a:tbl>
          </a:graphicData>
        </a:graphic>
      </p:graphicFrame>
      <p:sp>
        <p:nvSpPr>
          <p:cNvPr id="2" name="TextBox 1">
            <a:extLst>
              <a:ext uri="{FF2B5EF4-FFF2-40B4-BE49-F238E27FC236}">
                <a16:creationId xmlns:a16="http://schemas.microsoft.com/office/drawing/2014/main" id="{94B01733-365E-7F7F-D439-BBCF8F626795}"/>
              </a:ext>
            </a:extLst>
          </p:cNvPr>
          <p:cNvSpPr txBox="1"/>
          <p:nvPr/>
        </p:nvSpPr>
        <p:spPr>
          <a:xfrm>
            <a:off x="-104069" y="6291872"/>
            <a:ext cx="11871526" cy="245645"/>
          </a:xfrm>
          <a:prstGeom prst="rect">
            <a:avLst/>
          </a:prstGeom>
          <a:noFill/>
        </p:spPr>
        <p:txBody>
          <a:bodyPr wrap="square">
            <a:spAutoFit/>
          </a:bodyPr>
          <a:lstStyle/>
          <a:p>
            <a:pPr marL="690563" lvl="0" indent="-228600">
              <a:lnSpc>
                <a:spcPct val="90000"/>
              </a:lnSpc>
              <a:spcBef>
                <a:spcPts val="0"/>
              </a:spcBef>
              <a:spcAft>
                <a:spcPts val="0"/>
              </a:spcAft>
              <a:buClr>
                <a:schemeClr val="dk1"/>
              </a:buClr>
              <a:buSzPct val="129032"/>
            </a:pPr>
            <a:r>
              <a:rPr lang="en-US" sz="1100" dirty="0">
                <a:solidFill>
                  <a:schemeClr val="tx1">
                    <a:alpha val="80000"/>
                  </a:schemeClr>
                </a:solidFill>
                <a:latin typeface="+mn-lt"/>
                <a:ea typeface="+mn-ea"/>
                <a:cs typeface="+mn-cs"/>
              </a:rPr>
              <a:t>[7] Setel, P., Weiss, W., &amp; </a:t>
            </a:r>
            <a:r>
              <a:rPr lang="en-US" sz="1100" dirty="0" err="1">
                <a:solidFill>
                  <a:schemeClr val="tx1">
                    <a:alpha val="80000"/>
                  </a:schemeClr>
                </a:solidFill>
                <a:latin typeface="+mn-lt"/>
                <a:ea typeface="+mn-ea"/>
                <a:cs typeface="+mn-cs"/>
              </a:rPr>
              <a:t>Kwarah</a:t>
            </a:r>
            <a:r>
              <a:rPr lang="en-US" sz="1100" dirty="0">
                <a:solidFill>
                  <a:schemeClr val="tx1">
                    <a:alpha val="80000"/>
                  </a:schemeClr>
                </a:solidFill>
                <a:latin typeface="+mn-lt"/>
                <a:ea typeface="+mn-ea"/>
                <a:cs typeface="+mn-cs"/>
              </a:rPr>
              <a:t>, W. (2023, October). A business case for a sample registration system (SRS) in Ghana [Slides presentation]. USAID; Data for Impact/Vital Strategies.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528CB36-F20C-A201-5737-C069C9FD3A85}"/>
            </a:ext>
          </a:extLst>
        </p:cNvPr>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9" name="Rectangle 28">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0" name="Rectangle 29">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DF0CB98-5F58-3013-7738-9F2ACF59D562}"/>
              </a:ext>
            </a:extLst>
          </p:cNvPr>
          <p:cNvSpPr>
            <a:spLocks noGrp="1"/>
          </p:cNvSpPr>
          <p:nvPr>
            <p:ph type="title"/>
          </p:nvPr>
        </p:nvSpPr>
        <p:spPr>
          <a:xfrm>
            <a:off x="1115568" y="548640"/>
            <a:ext cx="10168128" cy="1179576"/>
          </a:xfrm>
        </p:spPr>
        <p:txBody>
          <a:bodyPr vert="horz" lIns="91440" tIns="45720" rIns="91440" bIns="45720" rtlCol="0">
            <a:normAutofit/>
          </a:bodyPr>
          <a:lstStyle/>
          <a:p>
            <a:r>
              <a:rPr lang="en-US" sz="4000" kern="1200" dirty="0">
                <a:latin typeface="+mj-lt"/>
                <a:ea typeface="+mj-ea"/>
                <a:cs typeface="+mj-cs"/>
              </a:rPr>
              <a:t>Benefits and  Return of </a:t>
            </a:r>
            <a:r>
              <a:rPr lang="en-US" sz="4000" dirty="0"/>
              <a:t>I</a:t>
            </a:r>
            <a:r>
              <a:rPr lang="en-US" sz="4000" kern="1200" dirty="0">
                <a:latin typeface="+mj-lt"/>
                <a:ea typeface="+mj-ea"/>
                <a:cs typeface="+mj-cs"/>
              </a:rPr>
              <a:t>nvestment</a:t>
            </a:r>
          </a:p>
        </p:txBody>
      </p:sp>
      <p:sp>
        <p:nvSpPr>
          <p:cNvPr id="31" name="Rectangle 30">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 name="Rectangle 1">
            <a:extLst>
              <a:ext uri="{FF2B5EF4-FFF2-40B4-BE49-F238E27FC236}">
                <a16:creationId xmlns:a16="http://schemas.microsoft.com/office/drawing/2014/main" id="{0B44AE8D-DFA8-AEB1-6D61-5D1341FA0315}"/>
              </a:ext>
            </a:extLst>
          </p:cNvPr>
          <p:cNvSpPr>
            <a:spLocks noGrp="1" noChangeArrowheads="1"/>
          </p:cNvSpPr>
          <p:nvPr>
            <p:ph idx="1"/>
          </p:nvPr>
        </p:nvSpPr>
        <p:spPr bwMode="auto">
          <a:xfrm>
            <a:off x="1115568" y="2199736"/>
            <a:ext cx="10168128" cy="4416723"/>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rmAutofit/>
          </a:bodyPr>
          <a:lstStyle/>
          <a:p>
            <a:pPr marL="0" lvl="0" indent="0" eaLnBrk="0" fontAlgn="base" hangingPunct="0">
              <a:spcBef>
                <a:spcPct val="0"/>
              </a:spcBef>
              <a:spcAft>
                <a:spcPts val="600"/>
              </a:spcAft>
              <a:buNone/>
            </a:pPr>
            <a:r>
              <a:rPr lang="en-US" sz="1600" b="1" dirty="0"/>
              <a:t>Purpose:</a:t>
            </a:r>
            <a:r>
              <a:rPr lang="en-US" sz="1600" dirty="0"/>
              <a:t> Sell the value proposition</a:t>
            </a:r>
            <a:br>
              <a:rPr lang="en-US" sz="1600" dirty="0"/>
            </a:br>
            <a:r>
              <a:rPr lang="en-US" sz="1600" b="1" dirty="0"/>
              <a:t>Include:</a:t>
            </a:r>
            <a:endParaRPr kumimoji="0" lang="en-US" altLang="en-CH" sz="1600" b="1" i="0" u="none" strike="noStrike" cap="none" normalizeH="0" baseline="0" dirty="0">
              <a:ln>
                <a:noFill/>
              </a:ln>
              <a:effectLst/>
              <a:latin typeface="Arial" panose="020B0604020202020204" pitchFamily="34" charset="0"/>
            </a:endParaRPr>
          </a:p>
          <a:p>
            <a:pPr eaLnBrk="0" fontAlgn="base" hangingPunct="0">
              <a:spcBef>
                <a:spcPct val="0"/>
              </a:spcBef>
              <a:spcAft>
                <a:spcPts val="600"/>
              </a:spcAft>
            </a:pPr>
            <a:r>
              <a:rPr kumimoji="0" lang="en-CH" altLang="en-CH" sz="1600" b="1" i="0" u="none" strike="noStrike" cap="none" normalizeH="0" baseline="0" dirty="0">
                <a:ln>
                  <a:noFill/>
                </a:ln>
                <a:effectLst/>
                <a:latin typeface="Arial" panose="020B0604020202020204" pitchFamily="34" charset="0"/>
              </a:rPr>
              <a:t>Primary benefits:</a:t>
            </a:r>
            <a:r>
              <a:rPr kumimoji="0" lang="en-CH" altLang="en-CH" sz="1600" b="0" i="0" u="none" strike="noStrike" cap="none" normalizeH="0" baseline="0" dirty="0">
                <a:ln>
                  <a:noFill/>
                </a:ln>
                <a:effectLst/>
                <a:latin typeface="Arial" panose="020B0604020202020204" pitchFamily="34" charset="0"/>
              </a:rPr>
              <a:t> </a:t>
            </a:r>
            <a:r>
              <a:rPr kumimoji="0" lang="en-CH" altLang="en-CH" sz="1400" b="0" i="1" u="none" strike="noStrike" cap="none" normalizeH="0" baseline="0" dirty="0">
                <a:ln>
                  <a:noFill/>
                </a:ln>
                <a:effectLst/>
                <a:latin typeface="Arial" panose="020B0604020202020204" pitchFamily="34" charset="0"/>
              </a:rPr>
              <a:t>evidence-based planning, outbreak detection, improved CRVS operations</a:t>
            </a:r>
            <a:r>
              <a:rPr kumimoji="0" lang="en-US" altLang="en-CH" sz="1400" b="0" i="1" u="none" strike="noStrike" cap="none" normalizeH="0" baseline="0" dirty="0">
                <a:ln>
                  <a:noFill/>
                </a:ln>
                <a:effectLst/>
                <a:latin typeface="Arial" panose="020B0604020202020204" pitchFamily="34" charset="0"/>
              </a:rPr>
              <a:t>, Data Accuracy and Consistency</a:t>
            </a:r>
            <a:endParaRPr kumimoji="0" lang="en-CH" altLang="en-CH" sz="1400" b="0" i="1" u="none" strike="noStrike" cap="none" normalizeH="0" baseline="0" dirty="0">
              <a:ln>
                <a:noFill/>
              </a:ln>
              <a:effectLst/>
              <a:latin typeface="Arial" panose="020B0604020202020204" pitchFamily="34" charset="0"/>
            </a:endParaRPr>
          </a:p>
          <a:p>
            <a:pPr eaLnBrk="0" fontAlgn="base" hangingPunct="0">
              <a:spcBef>
                <a:spcPct val="0"/>
              </a:spcBef>
              <a:spcAft>
                <a:spcPts val="600"/>
              </a:spcAft>
            </a:pPr>
            <a:r>
              <a:rPr kumimoji="0" lang="en-CH" altLang="en-CH" sz="1600" b="1" i="0" u="none" strike="noStrike" cap="none" normalizeH="0" baseline="0" dirty="0">
                <a:ln>
                  <a:noFill/>
                </a:ln>
                <a:effectLst/>
                <a:latin typeface="Arial" panose="020B0604020202020204" pitchFamily="34" charset="0"/>
              </a:rPr>
              <a:t>Economic benefits:</a:t>
            </a:r>
            <a:endParaRPr kumimoji="0" lang="en-CH" altLang="en-CH" sz="1600" b="0" i="0" u="none" strike="noStrike" cap="none" normalizeH="0" baseline="0" dirty="0">
              <a:ln>
                <a:noFill/>
              </a:ln>
              <a:effectLst/>
              <a:latin typeface="Arial" panose="020B0604020202020204" pitchFamily="34" charset="0"/>
            </a:endParaRPr>
          </a:p>
          <a:p>
            <a:pPr eaLnBrk="0" fontAlgn="base" hangingPunct="0">
              <a:spcBef>
                <a:spcPct val="0"/>
              </a:spcBef>
              <a:spcAft>
                <a:spcPts val="600"/>
              </a:spcAft>
            </a:pPr>
            <a:r>
              <a:rPr kumimoji="0" lang="en-CH" altLang="en-CH" sz="1600" b="1" i="0" u="none" strike="noStrike" cap="none" normalizeH="0" baseline="0" dirty="0">
                <a:ln>
                  <a:noFill/>
                </a:ln>
                <a:effectLst/>
                <a:latin typeface="Arial" panose="020B0604020202020204" pitchFamily="34" charset="0"/>
              </a:rPr>
              <a:t>Social benefits:</a:t>
            </a:r>
            <a:r>
              <a:rPr kumimoji="0" lang="en-CH" altLang="en-CH" sz="1600" b="0" i="0" u="none" strike="noStrike" cap="none" normalizeH="0" baseline="0" dirty="0">
                <a:ln>
                  <a:noFill/>
                </a:ln>
                <a:effectLst/>
                <a:latin typeface="Arial" panose="020B0604020202020204" pitchFamily="34" charset="0"/>
              </a:rPr>
              <a:t> equity, better targeting of services, accountability</a:t>
            </a:r>
            <a:r>
              <a:rPr kumimoji="0" lang="en-US" altLang="en-CH" sz="1600" b="0" i="0" u="none" strike="noStrike" cap="none" normalizeH="0" baseline="0" dirty="0">
                <a:ln>
                  <a:noFill/>
                </a:ln>
                <a:effectLst/>
                <a:latin typeface="Arial" panose="020B0604020202020204" pitchFamily="34" charset="0"/>
              </a:rPr>
              <a:t>…</a:t>
            </a:r>
          </a:p>
          <a:p>
            <a:pPr marL="0" marR="0" lvl="0" indent="0" defTabSz="914400" rtl="0" eaLnBrk="0" fontAlgn="base" latinLnBrk="0" hangingPunct="0">
              <a:spcBef>
                <a:spcPct val="0"/>
              </a:spcBef>
              <a:spcAft>
                <a:spcPts val="600"/>
              </a:spcAft>
              <a:buClrTx/>
              <a:buSzTx/>
              <a:buNone/>
              <a:tabLst/>
            </a:pPr>
            <a:endParaRPr kumimoji="0" lang="en-US" altLang="en-CH" sz="2200" b="0" i="0" u="none" strike="noStrike" cap="none" normalizeH="0" baseline="0" dirty="0">
              <a:ln>
                <a:noFill/>
              </a:ln>
              <a:effectLst/>
              <a:latin typeface="Arial" panose="020B0604020202020204" pitchFamily="34" charset="0"/>
            </a:endParaRPr>
          </a:p>
          <a:p>
            <a:pPr marL="76200" marR="0" lvl="0" indent="0" algn="l" defTabSz="914400" rtl="0" eaLnBrk="1" fontAlgn="auto" latinLnBrk="0" hangingPunct="1">
              <a:lnSpc>
                <a:spcPct val="110000"/>
              </a:lnSpc>
              <a:spcBef>
                <a:spcPts val="0"/>
              </a:spcBef>
              <a:spcAft>
                <a:spcPts val="0"/>
              </a:spcAft>
              <a:buClr>
                <a:prstClr val="black"/>
              </a:buClr>
              <a:buSzPts val="2400"/>
              <a:buFont typeface="Arial" panose="020B0604020202020204" pitchFamily="34" charset="0"/>
              <a:buNone/>
              <a:tabLst/>
              <a:defRPr/>
            </a:pPr>
            <a:r>
              <a:rPr kumimoji="0" lang="en-US" sz="1200" b="1" i="0" u="none" strike="noStrike" kern="1200" cap="none" spc="0" normalizeH="0" baseline="0" noProof="0" dirty="0">
                <a:ln>
                  <a:noFill/>
                </a:ln>
                <a:solidFill>
                  <a:prstClr val="black"/>
                </a:solidFill>
                <a:effectLst/>
                <a:uLnTx/>
                <a:uFillTx/>
                <a:latin typeface="Arial"/>
                <a:cs typeface="Arial"/>
                <a:sym typeface="Arial"/>
              </a:rPr>
              <a:t>Resources/Examples: </a:t>
            </a:r>
          </a:p>
          <a:p>
            <a:pPr marL="76200" marR="0" lvl="0" indent="0" algn="l" defTabSz="914400" rtl="0" eaLnBrk="1" fontAlgn="auto" latinLnBrk="0" hangingPunct="1">
              <a:lnSpc>
                <a:spcPct val="110000"/>
              </a:lnSpc>
              <a:spcBef>
                <a:spcPts val="0"/>
              </a:spcBef>
              <a:spcAft>
                <a:spcPts val="0"/>
              </a:spcAft>
              <a:buClr>
                <a:prstClr val="black"/>
              </a:buClr>
              <a:buSzPts val="2400"/>
              <a:buFont typeface="Arial" panose="020B0604020202020204" pitchFamily="34" charset="0"/>
              <a:buNone/>
              <a:tabLst/>
              <a:defRPr/>
            </a:pPr>
            <a:r>
              <a:rPr kumimoji="0" lang="en-US" sz="1200" b="0" i="0" u="none" strike="noStrike" kern="1200" cap="none" spc="0" normalizeH="0" baseline="0" noProof="0" dirty="0">
                <a:ln>
                  <a:noFill/>
                </a:ln>
                <a:solidFill>
                  <a:prstClr val="black">
                    <a:alpha val="80000"/>
                  </a:prstClr>
                </a:solidFill>
                <a:effectLst/>
                <a:uLnTx/>
                <a:uFillTx/>
                <a:latin typeface="Aptos" panose="02110004020202020204"/>
                <a:ea typeface="+mn-ea"/>
                <a:cs typeface="Arial"/>
                <a:sym typeface="Arial"/>
              </a:rPr>
              <a:t>[6] Revenga, R., &amp; Muñoz, D. C. (2021). Development of an economic case for civil registration and vital statistics: Final technical report [Technical report]. International Development Research Centre (IDRC). </a:t>
            </a:r>
            <a:r>
              <a:rPr kumimoji="0" lang="en-US" sz="1200" b="0" i="0" u="none" strike="noStrike" kern="1200" cap="none" spc="0" normalizeH="0" baseline="0" noProof="0" dirty="0">
                <a:ln>
                  <a:noFill/>
                </a:ln>
                <a:solidFill>
                  <a:prstClr val="black">
                    <a:alpha val="80000"/>
                  </a:prstClr>
                </a:solidFill>
                <a:effectLst/>
                <a:uLnTx/>
                <a:uFillTx/>
                <a:latin typeface="Aptos" panose="02110004020202020204"/>
                <a:ea typeface="+mn-ea"/>
                <a:cs typeface="Arial"/>
                <a:sym typeface="Arial"/>
                <a:hlinkClick r:id="rId2"/>
              </a:rPr>
              <a:t>https://idl-bnc-idrc.dspacedirect.org/items/ad5be68e-7beb-43e6-b4b5-3d08ea108035</a:t>
            </a:r>
            <a:r>
              <a:rPr kumimoji="0" lang="en-US" sz="1200" b="0" i="0" u="none" strike="noStrike" kern="1200" cap="none" spc="0" normalizeH="0" baseline="0" noProof="0" dirty="0">
                <a:ln>
                  <a:noFill/>
                </a:ln>
                <a:solidFill>
                  <a:prstClr val="black">
                    <a:alpha val="80000"/>
                  </a:prstClr>
                </a:solidFill>
                <a:effectLst/>
                <a:uLnTx/>
                <a:uFillTx/>
                <a:latin typeface="Aptos" panose="02110004020202020204"/>
                <a:ea typeface="+mn-ea"/>
                <a:cs typeface="Arial"/>
                <a:sym typeface="Arial"/>
              </a:rPr>
              <a:t> </a:t>
            </a:r>
          </a:p>
          <a:p>
            <a:pPr marL="76200" marR="0" lvl="0" indent="0" algn="l" defTabSz="914400" rtl="0" eaLnBrk="1" fontAlgn="auto" latinLnBrk="0" hangingPunct="1">
              <a:lnSpc>
                <a:spcPct val="110000"/>
              </a:lnSpc>
              <a:spcBef>
                <a:spcPts val="0"/>
              </a:spcBef>
              <a:spcAft>
                <a:spcPts val="0"/>
              </a:spcAft>
              <a:buClr>
                <a:prstClr val="black"/>
              </a:buClr>
              <a:buSzPts val="2400"/>
              <a:buFont typeface="Arial" panose="020B0604020202020204" pitchFamily="34" charset="0"/>
              <a:buNone/>
              <a:tabLst/>
              <a:defRPr/>
            </a:pPr>
            <a:endParaRPr kumimoji="0" lang="en-US" sz="1200" b="0" i="0" u="none" strike="noStrike" kern="1200" cap="none" spc="0" normalizeH="0" baseline="0" noProof="0" dirty="0">
              <a:ln>
                <a:noFill/>
              </a:ln>
              <a:solidFill>
                <a:prstClr val="black">
                  <a:alpha val="80000"/>
                </a:prstClr>
              </a:solidFill>
              <a:effectLst/>
              <a:uLnTx/>
              <a:uFillTx/>
              <a:latin typeface="Aptos" panose="02110004020202020204"/>
              <a:ea typeface="+mn-ea"/>
              <a:cs typeface="Arial"/>
              <a:sym typeface="Arial"/>
            </a:endParaRPr>
          </a:p>
          <a:p>
            <a:pPr marL="76200" marR="0" lvl="0" indent="0" algn="l" defTabSz="914400" rtl="0" eaLnBrk="1" fontAlgn="auto" latinLnBrk="0" hangingPunct="1">
              <a:lnSpc>
                <a:spcPct val="110000"/>
              </a:lnSpc>
              <a:spcBef>
                <a:spcPts val="0"/>
              </a:spcBef>
              <a:spcAft>
                <a:spcPts val="0"/>
              </a:spcAft>
              <a:buClr>
                <a:prstClr val="black"/>
              </a:buClr>
              <a:buSzPts val="2400"/>
              <a:buFont typeface="Arial" panose="020B0604020202020204" pitchFamily="34" charset="0"/>
              <a:buNone/>
              <a:tabLst/>
              <a:defRPr/>
            </a:pPr>
            <a:r>
              <a:rPr kumimoji="0" lang="en-US" sz="1200" b="0" i="0" u="none" strike="noStrike" kern="1200" cap="none" spc="0" normalizeH="0" baseline="0" noProof="0" dirty="0">
                <a:ln>
                  <a:noFill/>
                </a:ln>
                <a:solidFill>
                  <a:prstClr val="black">
                    <a:alpha val="80000"/>
                  </a:prstClr>
                </a:solidFill>
                <a:effectLst/>
                <a:uLnTx/>
                <a:uFillTx/>
                <a:latin typeface="Aptos" panose="02110004020202020204"/>
                <a:ea typeface="+mn-ea"/>
                <a:cs typeface="Arial"/>
                <a:sym typeface="Arial"/>
              </a:rPr>
              <a:t>[10] Espey, J. (2019). The costs and benefits of CRVS as a tool for women’s empowerment (Brief 1, Paper 4). Knowledge Brief Series on Gender and CRVS. Centre of Excellence for Civil Registration and Vital Statistics Systems, International Development Research Centre; Open Data Watch. </a:t>
            </a:r>
            <a:r>
              <a:rPr kumimoji="0" lang="en-US" sz="1200" b="0" i="0" u="none" strike="noStrike" kern="1200" cap="none" spc="0" normalizeH="0" baseline="0" noProof="0" dirty="0">
                <a:ln>
                  <a:noFill/>
                </a:ln>
                <a:solidFill>
                  <a:prstClr val="black">
                    <a:alpha val="80000"/>
                  </a:prstClr>
                </a:solidFill>
                <a:effectLst/>
                <a:uLnTx/>
                <a:uFillTx/>
                <a:latin typeface="Aptos" panose="02110004020202020204"/>
                <a:ea typeface="+mn-ea"/>
                <a:cs typeface="Arial"/>
                <a:sym typeface="Arial"/>
                <a:hlinkClick r:id="rId3"/>
              </a:rPr>
              <a:t>https://opendatawatch.com/wp-content/uploads/KnowlegeBriefs/CRVS-Brief-1-EN.pdf</a:t>
            </a:r>
            <a:r>
              <a:rPr kumimoji="0" lang="en-US" sz="1200" b="0" i="0" u="none" strike="noStrike" kern="1200" cap="none" spc="0" normalizeH="0" baseline="0" noProof="0" dirty="0">
                <a:ln>
                  <a:noFill/>
                </a:ln>
                <a:solidFill>
                  <a:prstClr val="black">
                    <a:alpha val="80000"/>
                  </a:prstClr>
                </a:solidFill>
                <a:effectLst/>
                <a:uLnTx/>
                <a:uFillTx/>
                <a:latin typeface="Aptos" panose="02110004020202020204"/>
                <a:ea typeface="+mn-ea"/>
                <a:cs typeface="Arial"/>
                <a:sym typeface="Arial"/>
              </a:rPr>
              <a:t> </a:t>
            </a:r>
          </a:p>
          <a:p>
            <a:pPr marL="0" marR="0" lvl="0" indent="0" defTabSz="914400" rtl="0" eaLnBrk="0" fontAlgn="base" latinLnBrk="0" hangingPunct="0">
              <a:spcBef>
                <a:spcPct val="0"/>
              </a:spcBef>
              <a:spcAft>
                <a:spcPts val="600"/>
              </a:spcAft>
              <a:buClrTx/>
              <a:buSzTx/>
              <a:buNone/>
              <a:tabLst/>
            </a:pPr>
            <a:endParaRPr kumimoji="0" lang="en-CH" altLang="en-CH" sz="2200" b="0" i="0" u="none" strike="noStrike" cap="none" normalizeH="0" baseline="0" dirty="0">
              <a:ln>
                <a:noFill/>
              </a:ln>
              <a:effectLst/>
              <a:latin typeface="Arial" panose="020B0604020202020204" pitchFamily="34" charset="0"/>
            </a:endParaRPr>
          </a:p>
        </p:txBody>
      </p:sp>
    </p:spTree>
    <p:extLst>
      <p:ext uri="{BB962C8B-B14F-4D97-AF65-F5344CB8AC3E}">
        <p14:creationId xmlns:p14="http://schemas.microsoft.com/office/powerpoint/2010/main" val="18326625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85">
          <a:extLst>
            <a:ext uri="{FF2B5EF4-FFF2-40B4-BE49-F238E27FC236}">
              <a16:creationId xmlns:a16="http://schemas.microsoft.com/office/drawing/2014/main" id="{B9DDF77F-46BD-19BE-8C6E-F27738ACE8E4}"/>
            </a:ext>
          </a:extLst>
        </p:cNvPr>
        <p:cNvGrpSpPr/>
        <p:nvPr/>
      </p:nvGrpSpPr>
      <p:grpSpPr>
        <a:xfrm>
          <a:off x="0" y="0"/>
          <a:ext cx="0" cy="0"/>
          <a:chOff x="0" y="0"/>
          <a:chExt cx="0" cy="0"/>
        </a:xfrm>
      </p:grpSpPr>
      <p:sp useBgFill="1">
        <p:nvSpPr>
          <p:cNvPr id="291" name="Rectangle 290">
            <a:extLst>
              <a:ext uri="{FF2B5EF4-FFF2-40B4-BE49-F238E27FC236}">
                <a16:creationId xmlns:a16="http://schemas.microsoft.com/office/drawing/2014/main" id="{EBC34174-96E7-9D17-DED4-E76B39E1D6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93" name="Rectangle 292">
            <a:extLst>
              <a:ext uri="{FF2B5EF4-FFF2-40B4-BE49-F238E27FC236}">
                <a16:creationId xmlns:a16="http://schemas.microsoft.com/office/drawing/2014/main" id="{87CE9A3D-E61E-AFCF-499F-25BA4C067B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95" name="Rectangle 294">
            <a:extLst>
              <a:ext uri="{FF2B5EF4-FFF2-40B4-BE49-F238E27FC236}">
                <a16:creationId xmlns:a16="http://schemas.microsoft.com/office/drawing/2014/main" id="{1047348D-1919-6D7B-129B-A313AF9CA7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4B0B7C3-4C72-C9B6-2C5D-A02BF7C59313}"/>
              </a:ext>
            </a:extLst>
          </p:cNvPr>
          <p:cNvSpPr>
            <a:spLocks noGrp="1"/>
          </p:cNvSpPr>
          <p:nvPr>
            <p:ph type="title"/>
          </p:nvPr>
        </p:nvSpPr>
        <p:spPr>
          <a:xfrm>
            <a:off x="1115568" y="548640"/>
            <a:ext cx="10168128" cy="1179576"/>
          </a:xfrm>
        </p:spPr>
        <p:txBody>
          <a:bodyPr vert="horz" lIns="91440" tIns="45720" rIns="91440" bIns="45720" rtlCol="0" anchor="ctr">
            <a:normAutofit/>
          </a:bodyPr>
          <a:lstStyle/>
          <a:p>
            <a:pPr lvl="0">
              <a:lnSpc>
                <a:spcPct val="100000"/>
              </a:lnSpc>
            </a:pPr>
            <a:r>
              <a:rPr lang="en-US" sz="4000" dirty="0"/>
              <a:t>Beneficiaries and Benefits of an SRS</a:t>
            </a:r>
          </a:p>
        </p:txBody>
      </p:sp>
      <p:sp>
        <p:nvSpPr>
          <p:cNvPr id="297" name="Rectangle 296">
            <a:extLst>
              <a:ext uri="{FF2B5EF4-FFF2-40B4-BE49-F238E27FC236}">
                <a16:creationId xmlns:a16="http://schemas.microsoft.com/office/drawing/2014/main" id="{5DC2CAE6-BD36-6F19-5B39-272B15CF02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4" name="Rectangle 1">
            <a:extLst>
              <a:ext uri="{FF2B5EF4-FFF2-40B4-BE49-F238E27FC236}">
                <a16:creationId xmlns:a16="http://schemas.microsoft.com/office/drawing/2014/main" id="{7ACA598D-D9FC-FBC5-3D39-DFAC7E4160A5}"/>
              </a:ext>
            </a:extLst>
          </p:cNvPr>
          <p:cNvSpPr>
            <a:spLocks noChangeArrowheads="1"/>
          </p:cNvSpPr>
          <p:nvPr/>
        </p:nvSpPr>
        <p:spPr bwMode="auto">
          <a:xfrm>
            <a:off x="965871" y="2276856"/>
            <a:ext cx="9856193"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CH" sz="1800" b="0" i="0" u="none" strike="noStrike" cap="none" normalizeH="0" baseline="0" dirty="0">
              <a:ln>
                <a:noFill/>
              </a:ln>
              <a:solidFill>
                <a:schemeClr val="tx1"/>
              </a:solidFill>
              <a:effectLst/>
              <a:latin typeface="Arial" panose="020B0604020202020204" pitchFamily="34" charset="0"/>
            </a:endParaRPr>
          </a:p>
          <a:p>
            <a:pPr eaLnBrk="0" fontAlgn="base" hangingPunct="0">
              <a:spcBef>
                <a:spcPct val="0"/>
              </a:spcBef>
              <a:spcAft>
                <a:spcPct val="0"/>
              </a:spcAft>
            </a:pPr>
            <a:r>
              <a:rPr lang="en-US" b="1" dirty="0"/>
              <a:t>Purpose:</a:t>
            </a:r>
            <a:r>
              <a:rPr lang="en-US" dirty="0"/>
              <a:t> Show who gains from an SRS and how it delivers value to different stakeholders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CH" sz="1800" b="1" i="0" u="none" strike="noStrike" cap="none" normalizeH="0" baseline="0" dirty="0">
                <a:ln>
                  <a:noFill/>
                </a:ln>
                <a:solidFill>
                  <a:schemeClr val="tx1"/>
                </a:solidFill>
                <a:effectLst/>
                <a:latin typeface="Arial" panose="020B0604020202020204" pitchFamily="34" charset="0"/>
              </a:rPr>
              <a:t>Include</a:t>
            </a:r>
            <a:r>
              <a:rPr kumimoji="0" lang="en-US" altLang="en-CH" sz="1800" b="0" i="0" u="none" strike="noStrike" cap="none" normalizeH="0" baseline="0" dirty="0">
                <a:ln>
                  <a:noFill/>
                </a:ln>
                <a:solidFill>
                  <a:schemeClr val="tx1"/>
                </a:solidFill>
                <a:effectLst/>
                <a:latin typeface="Arial" panose="020B0604020202020204" pitchFamily="34" charset="0"/>
              </a:rPr>
              <a:t>:</a:t>
            </a:r>
            <a:endParaRPr kumimoji="0" lang="en-CH" altLang="en-CH"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CH" sz="1800" b="0" i="0" u="none" strike="noStrike" cap="none" normalizeH="0" baseline="0" dirty="0">
                <a:ln>
                  <a:noFill/>
                </a:ln>
                <a:solidFill>
                  <a:schemeClr val="tx1"/>
                </a:solidFill>
                <a:effectLst/>
                <a:latin typeface="Arial" panose="020B0604020202020204" pitchFamily="34" charset="0"/>
              </a:rPr>
              <a:t>List of </a:t>
            </a:r>
            <a:r>
              <a:rPr kumimoji="0" lang="en-CH" altLang="en-CH" sz="1800" b="0" i="0" u="none" strike="noStrike" cap="none" normalizeH="0" baseline="0" dirty="0">
                <a:ln>
                  <a:noFill/>
                </a:ln>
                <a:solidFill>
                  <a:schemeClr val="tx1"/>
                </a:solidFill>
                <a:effectLst/>
                <a:latin typeface="Arial" panose="020B0604020202020204" pitchFamily="34" charset="0"/>
              </a:rPr>
              <a:t> the </a:t>
            </a:r>
            <a:r>
              <a:rPr kumimoji="0" lang="en-CH" altLang="en-CH" sz="1800" b="1" i="0" u="none" strike="noStrike" cap="none" normalizeH="0" baseline="0" dirty="0">
                <a:ln>
                  <a:noFill/>
                </a:ln>
                <a:solidFill>
                  <a:schemeClr val="tx1"/>
                </a:solidFill>
                <a:effectLst/>
                <a:latin typeface="Arial" panose="020B0604020202020204" pitchFamily="34" charset="0"/>
              </a:rPr>
              <a:t>main beneficiaries</a:t>
            </a:r>
            <a:r>
              <a:rPr kumimoji="0" lang="en-CH" altLang="en-CH" sz="1800" b="0" i="0" u="none" strike="noStrike" cap="none" normalizeH="0" baseline="0" dirty="0">
                <a:ln>
                  <a:noFill/>
                </a:ln>
                <a:solidFill>
                  <a:schemeClr val="tx1"/>
                </a:solidFill>
                <a:effectLst/>
                <a:latin typeface="Arial" panose="020B0604020202020204" pitchFamily="34" charset="0"/>
              </a:rPr>
              <a:t> of the SRS in your country (refer to the interest–power grid).</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CH" altLang="en-CH" sz="1800" b="0" i="0" u="none" strike="noStrike" cap="none" normalizeH="0" baseline="0" dirty="0">
                <a:ln>
                  <a:noFill/>
                </a:ln>
                <a:solidFill>
                  <a:schemeClr val="tx1"/>
                </a:solidFill>
                <a:effectLst/>
                <a:latin typeface="Arial" panose="020B0604020202020204" pitchFamily="34" charset="0"/>
              </a:rPr>
              <a:t>Describe the </a:t>
            </a:r>
            <a:r>
              <a:rPr kumimoji="0" lang="en-CH" altLang="en-CH" sz="1800" b="1" i="0" u="none" strike="noStrike" cap="none" normalizeH="0" baseline="0" dirty="0">
                <a:ln>
                  <a:noFill/>
                </a:ln>
                <a:solidFill>
                  <a:schemeClr val="tx1"/>
                </a:solidFill>
                <a:effectLst/>
                <a:latin typeface="Arial" panose="020B0604020202020204" pitchFamily="34" charset="0"/>
              </a:rPr>
              <a:t>specific benefits</a:t>
            </a:r>
            <a:r>
              <a:rPr kumimoji="0" lang="en-CH" altLang="en-CH" sz="1800" b="0" i="0" u="none" strike="noStrike" cap="none" normalizeH="0" baseline="0" dirty="0">
                <a:ln>
                  <a:noFill/>
                </a:ln>
                <a:solidFill>
                  <a:schemeClr val="tx1"/>
                </a:solidFill>
                <a:effectLst/>
                <a:latin typeface="Arial" panose="020B0604020202020204" pitchFamily="34" charset="0"/>
              </a:rPr>
              <a:t> each beneficiary will gain from the system.</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CH" altLang="en-CH"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905519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0" name="Rectangle 89">
            <a:extLst>
              <a:ext uri="{FF2B5EF4-FFF2-40B4-BE49-F238E27FC236}">
                <a16:creationId xmlns:a16="http://schemas.microsoft.com/office/drawing/2014/main" id="{BAD76F3E-3A97-486B-B402-44400A8B91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F10962B-2E17-6278-5A03-699DB01E1306}"/>
              </a:ext>
            </a:extLst>
          </p:cNvPr>
          <p:cNvSpPr>
            <a:spLocks noGrp="1"/>
          </p:cNvSpPr>
          <p:nvPr>
            <p:ph type="ctrTitle"/>
          </p:nvPr>
        </p:nvSpPr>
        <p:spPr>
          <a:xfrm>
            <a:off x="838199" y="1093788"/>
            <a:ext cx="10506455" cy="2967208"/>
          </a:xfrm>
        </p:spPr>
        <p:txBody>
          <a:bodyPr>
            <a:normAutofit/>
          </a:bodyPr>
          <a:lstStyle/>
          <a:p>
            <a:pPr algn="l"/>
            <a:r>
              <a:rPr lang="en-US" sz="6800" dirty="0"/>
              <a:t>A Business Case for a Sample Registration System (SRS)</a:t>
            </a:r>
            <a:endParaRPr lang="en-CH" sz="6800" dirty="0"/>
          </a:p>
        </p:txBody>
      </p:sp>
      <p:sp>
        <p:nvSpPr>
          <p:cNvPr id="3" name="Subtitle 2">
            <a:extLst>
              <a:ext uri="{FF2B5EF4-FFF2-40B4-BE49-F238E27FC236}">
                <a16:creationId xmlns:a16="http://schemas.microsoft.com/office/drawing/2014/main" id="{7144F5CB-9767-E261-2A7F-034BBC2212EA}"/>
              </a:ext>
            </a:extLst>
          </p:cNvPr>
          <p:cNvSpPr>
            <a:spLocks noGrp="1"/>
          </p:cNvSpPr>
          <p:nvPr>
            <p:ph type="subTitle" idx="1"/>
          </p:nvPr>
        </p:nvSpPr>
        <p:spPr>
          <a:xfrm>
            <a:off x="7400924" y="4619624"/>
            <a:ext cx="3946779" cy="1038225"/>
          </a:xfrm>
        </p:spPr>
        <p:txBody>
          <a:bodyPr>
            <a:normAutofit/>
          </a:bodyPr>
          <a:lstStyle/>
          <a:p>
            <a:r>
              <a:rPr lang="en-US" dirty="0"/>
              <a:t> [COUNTRY]</a:t>
            </a:r>
            <a:endParaRPr lang="en-CH" dirty="0"/>
          </a:p>
        </p:txBody>
      </p:sp>
      <p:sp>
        <p:nvSpPr>
          <p:cNvPr id="91" name="Rectangle 90">
            <a:extLst>
              <a:ext uri="{FF2B5EF4-FFF2-40B4-BE49-F238E27FC236}">
                <a16:creationId xmlns:a16="http://schemas.microsoft.com/office/drawing/2014/main" id="{391F6B52-91F4-4AEB-B6DB-29FEBCF28C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4331166"/>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92" name="Rectangle 91">
            <a:extLst>
              <a:ext uri="{FF2B5EF4-FFF2-40B4-BE49-F238E27FC236}">
                <a16:creationId xmlns:a16="http://schemas.microsoft.com/office/drawing/2014/main" id="{2CD6F061-7C53-44F4-9794-953DB70A4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9346882" y="2348839"/>
            <a:ext cx="54864" cy="394677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41861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BA160F50-E6AD-DFC9-3CD0-D5DE0B6A93EB}"/>
              </a:ext>
            </a:extLst>
          </p:cNvPr>
          <p:cNvSpPr>
            <a:spLocks noGrp="1"/>
          </p:cNvSpPr>
          <p:nvPr>
            <p:ph type="title"/>
          </p:nvPr>
        </p:nvSpPr>
        <p:spPr>
          <a:xfrm>
            <a:off x="630936" y="639520"/>
            <a:ext cx="3429000" cy="1719072"/>
          </a:xfrm>
        </p:spPr>
        <p:txBody>
          <a:bodyPr vert="horz" lIns="91440" tIns="45720" rIns="91440" bIns="45720" rtlCol="0" anchor="b">
            <a:normAutofit/>
          </a:bodyPr>
          <a:lstStyle/>
          <a:p>
            <a:pPr>
              <a:spcBef>
                <a:spcPct val="0"/>
              </a:spcBef>
            </a:pPr>
            <a:r>
              <a:rPr lang="en-US" sz="5000" kern="1200">
                <a:solidFill>
                  <a:schemeClr val="tx1"/>
                </a:solidFill>
                <a:latin typeface="+mj-lt"/>
                <a:ea typeface="+mj-ea"/>
                <a:cs typeface="+mj-cs"/>
              </a:rPr>
              <a:t>Costs and Cost Drivers</a:t>
            </a:r>
          </a:p>
        </p:txBody>
      </p:sp>
      <p:sp>
        <p:nvSpPr>
          <p:cNvPr id="35"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B184ED6A-18CD-8BEF-ACB7-3917AE175BF1}"/>
              </a:ext>
            </a:extLst>
          </p:cNvPr>
          <p:cNvSpPr>
            <a:spLocks noGrp="1"/>
          </p:cNvSpPr>
          <p:nvPr>
            <p:ph type="body" idx="1"/>
          </p:nvPr>
        </p:nvSpPr>
        <p:spPr>
          <a:xfrm>
            <a:off x="630936" y="2807208"/>
            <a:ext cx="3429000" cy="3410712"/>
          </a:xfrm>
        </p:spPr>
        <p:txBody>
          <a:bodyPr vert="horz" lIns="91440" tIns="45720" rIns="91440" bIns="45720" rtlCol="0" anchor="t">
            <a:normAutofit/>
          </a:bodyPr>
          <a:lstStyle/>
          <a:p>
            <a:pPr marL="228600" lvl="0" indent="-228600">
              <a:lnSpc>
                <a:spcPct val="90000"/>
              </a:lnSpc>
              <a:spcBef>
                <a:spcPts val="0"/>
              </a:spcBef>
              <a:spcAft>
                <a:spcPts val="0"/>
              </a:spcAft>
              <a:buClr>
                <a:schemeClr val="dk1"/>
              </a:buClr>
              <a:buSzPct val="100000"/>
            </a:pPr>
            <a:r>
              <a:rPr lang="en-US" sz="2000" dirty="0">
                <a:latin typeface="+mn-lt"/>
                <a:ea typeface="+mn-ea"/>
                <a:cs typeface="+mn-c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18"/>
                  </a:ext>
                </a:extLst>
              </a:rPr>
              <a:t>Briefly describe the estimated costs according to your Costed action plan</a:t>
            </a:r>
          </a:p>
        </p:txBody>
      </p:sp>
    </p:spTree>
    <p:extLst>
      <p:ext uri="{BB962C8B-B14F-4D97-AF65-F5344CB8AC3E}">
        <p14:creationId xmlns:p14="http://schemas.microsoft.com/office/powerpoint/2010/main" val="40714899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64E56A0-C59A-734D-DBD8-E9A964A20F13}"/>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D1A8B7A-766C-2AA9-E14E-2D6E042EF9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useBgFill="1">
        <p:nvSpPr>
          <p:cNvPr id="10" name="Freeform: Shape 9">
            <a:extLst>
              <a:ext uri="{FF2B5EF4-FFF2-40B4-BE49-F238E27FC236}">
                <a16:creationId xmlns:a16="http://schemas.microsoft.com/office/drawing/2014/main" id="{72DB9380-C6F2-E4A9-B08A-6CA2F29412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5F0C63AE-C0E9-EE72-EB83-77B70F3849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884AC1B-3918-105B-174C-E9D6E96BD032}"/>
              </a:ext>
            </a:extLst>
          </p:cNvPr>
          <p:cNvSpPr>
            <a:spLocks noGrp="1"/>
          </p:cNvSpPr>
          <p:nvPr>
            <p:ph type="title"/>
          </p:nvPr>
        </p:nvSpPr>
        <p:spPr>
          <a:xfrm>
            <a:off x="1524003" y="1999615"/>
            <a:ext cx="9144000" cy="2764028"/>
          </a:xfrm>
        </p:spPr>
        <p:txBody>
          <a:bodyPr vert="horz" lIns="91440" tIns="45720" rIns="91440" bIns="45720" rtlCol="0" anchor="ctr">
            <a:normAutofit/>
          </a:bodyPr>
          <a:lstStyle/>
          <a:p>
            <a:pPr algn="ctr"/>
            <a:r>
              <a:rPr lang="en-US" sz="7200" kern="1200" dirty="0">
                <a:solidFill>
                  <a:schemeClr val="tx1"/>
                </a:solidFill>
                <a:latin typeface="+mj-lt"/>
                <a:ea typeface="+mj-ea"/>
                <a:cs typeface="+mj-cs"/>
              </a:rPr>
              <a:t>Risk Assessment</a:t>
            </a:r>
          </a:p>
        </p:txBody>
      </p:sp>
      <p:sp>
        <p:nvSpPr>
          <p:cNvPr id="3" name="Text Placeholder 2">
            <a:extLst>
              <a:ext uri="{FF2B5EF4-FFF2-40B4-BE49-F238E27FC236}">
                <a16:creationId xmlns:a16="http://schemas.microsoft.com/office/drawing/2014/main" id="{14303E5E-ED82-9132-7296-4B1F4DE7B931}"/>
              </a:ext>
            </a:extLst>
          </p:cNvPr>
          <p:cNvSpPr>
            <a:spLocks noGrp="1"/>
          </p:cNvSpPr>
          <p:nvPr>
            <p:ph type="body" idx="1"/>
          </p:nvPr>
        </p:nvSpPr>
        <p:spPr>
          <a:xfrm>
            <a:off x="1966912" y="5645150"/>
            <a:ext cx="8258176" cy="631825"/>
          </a:xfrm>
        </p:spPr>
        <p:txBody>
          <a:bodyPr vert="horz" lIns="91440" tIns="45720" rIns="91440" bIns="45720" rtlCol="0" anchor="ctr">
            <a:normAutofit/>
          </a:bodyPr>
          <a:lstStyle/>
          <a:p>
            <a:pPr algn="ctr"/>
            <a:endParaRPr lang="en-US" sz="2800" kern="1200" dirty="0">
              <a:solidFill>
                <a:schemeClr val="tx1"/>
              </a:solidFill>
              <a:latin typeface="+mn-lt"/>
              <a:ea typeface="+mn-ea"/>
              <a:cs typeface="+mn-cs"/>
            </a:endParaRPr>
          </a:p>
        </p:txBody>
      </p:sp>
      <p:sp>
        <p:nvSpPr>
          <p:cNvPr id="14" name="Rectangle 13">
            <a:extLst>
              <a:ext uri="{FF2B5EF4-FFF2-40B4-BE49-F238E27FC236}">
                <a16:creationId xmlns:a16="http://schemas.microsoft.com/office/drawing/2014/main" id="{218C820F-9963-59BA-9235-D20098283B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62614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66"/>
        <p:cNvGrpSpPr/>
        <p:nvPr/>
      </p:nvGrpSpPr>
      <p:grpSpPr>
        <a:xfrm>
          <a:off x="0" y="0"/>
          <a:ext cx="0" cy="0"/>
          <a:chOff x="0" y="0"/>
          <a:chExt cx="0" cy="0"/>
        </a:xfrm>
      </p:grpSpPr>
      <p:sp useBgFill="1">
        <p:nvSpPr>
          <p:cNvPr id="373" name="Rectangle 372">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75" name="Rectangle 374">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77" name="Rectangle 376">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FCC5078-3FEA-4DAB-E580-F6A6A8D20566}"/>
              </a:ext>
            </a:extLst>
          </p:cNvPr>
          <p:cNvSpPr>
            <a:spLocks noGrp="1"/>
          </p:cNvSpPr>
          <p:nvPr>
            <p:ph type="title"/>
          </p:nvPr>
        </p:nvSpPr>
        <p:spPr>
          <a:xfrm>
            <a:off x="1115568" y="548640"/>
            <a:ext cx="10168128" cy="1179576"/>
          </a:xfrm>
        </p:spPr>
        <p:txBody>
          <a:bodyPr vert="horz" lIns="91440" tIns="45720" rIns="91440" bIns="45720" rtlCol="0" anchor="ctr">
            <a:normAutofit/>
          </a:bodyPr>
          <a:lstStyle/>
          <a:p>
            <a:pPr>
              <a:spcBef>
                <a:spcPct val="0"/>
              </a:spcBef>
            </a:pPr>
            <a:r>
              <a:rPr lang="en-US" sz="4000" kern="1200" dirty="0">
                <a:solidFill>
                  <a:schemeClr val="tx1"/>
                </a:solidFill>
                <a:latin typeface="+mj-lt"/>
                <a:ea typeface="+mj-ea"/>
                <a:cs typeface="+mj-cs"/>
              </a:rPr>
              <a:t>Risk assessment</a:t>
            </a:r>
          </a:p>
        </p:txBody>
      </p:sp>
      <p:sp>
        <p:nvSpPr>
          <p:cNvPr id="379" name="Rectangle 378">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393" name="Google Shape;368;p29">
            <a:extLst>
              <a:ext uri="{FF2B5EF4-FFF2-40B4-BE49-F238E27FC236}">
                <a16:creationId xmlns:a16="http://schemas.microsoft.com/office/drawing/2014/main" id="{051D2828-BE41-C9C8-542D-C7B767C4C054}"/>
              </a:ext>
            </a:extLst>
          </p:cNvPr>
          <p:cNvGraphicFramePr/>
          <p:nvPr>
            <p:extLst>
              <p:ext uri="{D42A27DB-BD31-4B8C-83A1-F6EECF244321}">
                <p14:modId xmlns:p14="http://schemas.microsoft.com/office/powerpoint/2010/main" val="489121820"/>
              </p:ext>
            </p:extLst>
          </p:nvPr>
        </p:nvGraphicFramePr>
        <p:xfrm>
          <a:off x="1115568" y="2481943"/>
          <a:ext cx="10168128" cy="36950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0283A725-CFF1-203A-7745-7835A7219E13}"/>
              </a:ext>
            </a:extLst>
          </p:cNvPr>
          <p:cNvSpPr txBox="1"/>
          <p:nvPr/>
        </p:nvSpPr>
        <p:spPr>
          <a:xfrm>
            <a:off x="770626" y="2178549"/>
            <a:ext cx="10875033" cy="343235"/>
          </a:xfrm>
          <a:prstGeom prst="rect">
            <a:avLst/>
          </a:prstGeom>
          <a:noFill/>
        </p:spPr>
        <p:txBody>
          <a:bodyPr wrap="square">
            <a:spAutoFit/>
          </a:bodyPr>
          <a:lstStyle/>
          <a:p>
            <a:pPr marL="228600" lvl="0" indent="-228600">
              <a:lnSpc>
                <a:spcPct val="90000"/>
              </a:lnSpc>
              <a:spcBef>
                <a:spcPts val="0"/>
              </a:spcBef>
              <a:spcAft>
                <a:spcPts val="0"/>
              </a:spcAft>
              <a:buClr>
                <a:schemeClr val="dk1"/>
              </a:buClr>
              <a:buSzPct val="100000"/>
            </a:pPr>
            <a:r>
              <a:rPr lang="en-US" sz="1800" dirty="0">
                <a:latin typeface="+mn-lt"/>
                <a:ea typeface="+mn-ea"/>
                <a:cs typeface="+mn-cs"/>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Briefly describe </a:t>
            </a:r>
            <a:r>
              <a:rPr lang="en-US" dirty="0">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a list of identified risks in different categories and your proposed mitigation strategy</a:t>
            </a:r>
            <a:endParaRPr lang="en-US" sz="1800" dirty="0">
              <a:latin typeface="+mn-lt"/>
              <a:ea typeface="+mn-ea"/>
              <a:cs typeface="+mn-cs"/>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40E4EB5-4DBE-0EA1-C90A-0644B77E6DC8}"/>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FAFA28A-BDFB-D3BD-6500-D2A9CB951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useBgFill="1">
        <p:nvSpPr>
          <p:cNvPr id="10" name="Freeform: Shape 9">
            <a:extLst>
              <a:ext uri="{FF2B5EF4-FFF2-40B4-BE49-F238E27FC236}">
                <a16:creationId xmlns:a16="http://schemas.microsoft.com/office/drawing/2014/main" id="{06424F57-7CB3-AEE0-855A-53FA522B8B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720A597F-1988-A874-15B1-75BFF1D211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F384E15-4019-509A-367C-689D4623A4A5}"/>
              </a:ext>
            </a:extLst>
          </p:cNvPr>
          <p:cNvSpPr>
            <a:spLocks noGrp="1"/>
          </p:cNvSpPr>
          <p:nvPr>
            <p:ph type="title"/>
          </p:nvPr>
        </p:nvSpPr>
        <p:spPr>
          <a:xfrm>
            <a:off x="1524003" y="1999615"/>
            <a:ext cx="9144000" cy="2764028"/>
          </a:xfrm>
        </p:spPr>
        <p:txBody>
          <a:bodyPr vert="horz" lIns="91440" tIns="45720" rIns="91440" bIns="45720" rtlCol="0" anchor="ctr">
            <a:normAutofit/>
          </a:bodyPr>
          <a:lstStyle/>
          <a:p>
            <a:pPr algn="ctr"/>
            <a:r>
              <a:rPr lang="en-US" sz="7200" kern="1200" dirty="0">
                <a:solidFill>
                  <a:schemeClr val="tx1"/>
                </a:solidFill>
                <a:latin typeface="+mj-lt"/>
                <a:ea typeface="+mj-ea"/>
                <a:cs typeface="+mj-cs"/>
              </a:rPr>
              <a:t>Implementation Plan</a:t>
            </a:r>
          </a:p>
        </p:txBody>
      </p:sp>
      <p:sp>
        <p:nvSpPr>
          <p:cNvPr id="3" name="Text Placeholder 2">
            <a:extLst>
              <a:ext uri="{FF2B5EF4-FFF2-40B4-BE49-F238E27FC236}">
                <a16:creationId xmlns:a16="http://schemas.microsoft.com/office/drawing/2014/main" id="{E6AC6D60-06EB-8A3F-45C1-45A802AA8DBF}"/>
              </a:ext>
            </a:extLst>
          </p:cNvPr>
          <p:cNvSpPr>
            <a:spLocks noGrp="1"/>
          </p:cNvSpPr>
          <p:nvPr>
            <p:ph type="body" idx="1"/>
          </p:nvPr>
        </p:nvSpPr>
        <p:spPr>
          <a:xfrm>
            <a:off x="1966912" y="5645150"/>
            <a:ext cx="8258176" cy="631825"/>
          </a:xfrm>
        </p:spPr>
        <p:txBody>
          <a:bodyPr vert="horz" lIns="91440" tIns="45720" rIns="91440" bIns="45720" rtlCol="0" anchor="ctr">
            <a:normAutofit/>
          </a:bodyPr>
          <a:lstStyle/>
          <a:p>
            <a:pPr algn="ctr"/>
            <a:endParaRPr lang="en-US" sz="2800" kern="1200" dirty="0">
              <a:solidFill>
                <a:schemeClr val="tx1"/>
              </a:solidFill>
              <a:latin typeface="+mn-lt"/>
              <a:ea typeface="+mn-ea"/>
              <a:cs typeface="+mn-cs"/>
            </a:endParaRPr>
          </a:p>
        </p:txBody>
      </p:sp>
      <p:sp>
        <p:nvSpPr>
          <p:cNvPr id="14" name="Rectangle 13">
            <a:extLst>
              <a:ext uri="{FF2B5EF4-FFF2-40B4-BE49-F238E27FC236}">
                <a16:creationId xmlns:a16="http://schemas.microsoft.com/office/drawing/2014/main" id="{9F431BDA-B71C-7025-C1DE-7AC768257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13517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78">
          <a:extLst>
            <a:ext uri="{FF2B5EF4-FFF2-40B4-BE49-F238E27FC236}">
              <a16:creationId xmlns:a16="http://schemas.microsoft.com/office/drawing/2014/main" id="{803FCC85-E899-A72A-8EB3-C82DA39D887B}"/>
            </a:ext>
          </a:extLst>
        </p:cNvPr>
        <p:cNvGrpSpPr/>
        <p:nvPr/>
      </p:nvGrpSpPr>
      <p:grpSpPr>
        <a:xfrm>
          <a:off x="0" y="0"/>
          <a:ext cx="0" cy="0"/>
          <a:chOff x="0" y="0"/>
          <a:chExt cx="0" cy="0"/>
        </a:xfrm>
      </p:grpSpPr>
      <p:sp useBgFill="1">
        <p:nvSpPr>
          <p:cNvPr id="384" name="Rectangle 383">
            <a:extLst>
              <a:ext uri="{FF2B5EF4-FFF2-40B4-BE49-F238E27FC236}">
                <a16:creationId xmlns:a16="http://schemas.microsoft.com/office/drawing/2014/main" id="{D2B655B0-8533-D80F-F74F-7FC4B88F3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useBgFill="1">
        <p:nvSpPr>
          <p:cNvPr id="386" name="Rectangle 385">
            <a:extLst>
              <a:ext uri="{FF2B5EF4-FFF2-40B4-BE49-F238E27FC236}">
                <a16:creationId xmlns:a16="http://schemas.microsoft.com/office/drawing/2014/main" id="{33E04EEA-37B8-448C-54B3-CBEA780913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88" name="Rectangle 387">
            <a:extLst>
              <a:ext uri="{FF2B5EF4-FFF2-40B4-BE49-F238E27FC236}">
                <a16:creationId xmlns:a16="http://schemas.microsoft.com/office/drawing/2014/main" id="{A0132F73-A309-CEFE-BCF6-BAE7926DDA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AD9843E-D995-0F53-70B6-DEFD52794550}"/>
              </a:ext>
            </a:extLst>
          </p:cNvPr>
          <p:cNvSpPr>
            <a:spLocks noGrp="1"/>
          </p:cNvSpPr>
          <p:nvPr>
            <p:ph type="title"/>
          </p:nvPr>
        </p:nvSpPr>
        <p:spPr>
          <a:xfrm>
            <a:off x="1115568" y="548640"/>
            <a:ext cx="10168128" cy="1179576"/>
          </a:xfrm>
        </p:spPr>
        <p:txBody>
          <a:bodyPr vert="horz" lIns="91440" tIns="45720" rIns="91440" bIns="45720" rtlCol="0" anchor="ctr">
            <a:normAutofit/>
          </a:bodyPr>
          <a:lstStyle/>
          <a:p>
            <a:pPr>
              <a:spcBef>
                <a:spcPct val="0"/>
              </a:spcBef>
            </a:pPr>
            <a:r>
              <a:rPr lang="en-US" sz="4000" dirty="0"/>
              <a:t>Timeline</a:t>
            </a:r>
            <a:endParaRPr lang="en-US" sz="4000" kern="1200" dirty="0">
              <a:solidFill>
                <a:schemeClr val="tx1"/>
              </a:solidFill>
              <a:latin typeface="+mj-lt"/>
              <a:ea typeface="+mj-ea"/>
              <a:cs typeface="+mj-cs"/>
            </a:endParaRPr>
          </a:p>
        </p:txBody>
      </p:sp>
      <p:sp>
        <p:nvSpPr>
          <p:cNvPr id="390" name="Rectangle 389">
            <a:extLst>
              <a:ext uri="{FF2B5EF4-FFF2-40B4-BE49-F238E27FC236}">
                <a16:creationId xmlns:a16="http://schemas.microsoft.com/office/drawing/2014/main" id="{563EC567-ACE1-0288-698B-4975C7871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9" name="Google Shape;379;p31">
            <a:extLst>
              <a:ext uri="{FF2B5EF4-FFF2-40B4-BE49-F238E27FC236}">
                <a16:creationId xmlns:a16="http://schemas.microsoft.com/office/drawing/2014/main" id="{0B6617EA-74FA-2116-E73C-DA086D91D5ED}"/>
              </a:ext>
            </a:extLst>
          </p:cNvPr>
          <p:cNvSpPr txBox="1">
            <a:spLocks noGrp="1"/>
          </p:cNvSpPr>
          <p:nvPr>
            <p:ph type="body" idx="1"/>
          </p:nvPr>
        </p:nvSpPr>
        <p:spPr>
          <a:xfrm>
            <a:off x="1115568" y="2481943"/>
            <a:ext cx="10168128" cy="3695020"/>
          </a:xfrm>
          <a:prstGeom prst="rect">
            <a:avLst/>
          </a:prstGeom>
        </p:spPr>
        <p:txBody>
          <a:bodyPr spcFirstLastPara="1" vert="horz" lIns="91440" tIns="45720" rIns="91440" bIns="45720" rtlCol="0" anchorCtr="0">
            <a:normAutofit/>
          </a:bodyPr>
          <a:lstStyle/>
          <a:p>
            <a:pPr marL="228600" lvl="0" indent="-228600">
              <a:lnSpc>
                <a:spcPct val="90000"/>
              </a:lnSpc>
              <a:spcBef>
                <a:spcPts val="0"/>
              </a:spcBef>
              <a:spcAft>
                <a:spcPts val="0"/>
              </a:spcAft>
              <a:buClr>
                <a:schemeClr val="dk1"/>
              </a:buClr>
              <a:buSzPts val="2200"/>
            </a:pPr>
            <a:r>
              <a:rPr lang="en-US" sz="2200" dirty="0">
                <a:latin typeface="+mn-lt"/>
                <a:ea typeface="+mn-ea"/>
                <a:cs typeface="+mn-cs"/>
              </a:rPr>
              <a:t>Include 4 years plan Gantt chart</a:t>
            </a:r>
          </a:p>
        </p:txBody>
      </p:sp>
    </p:spTree>
    <p:extLst>
      <p:ext uri="{BB962C8B-B14F-4D97-AF65-F5344CB8AC3E}">
        <p14:creationId xmlns:p14="http://schemas.microsoft.com/office/powerpoint/2010/main" val="39480573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604823F-DFF5-A81E-6C34-3281A459B43C}"/>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B7A208C-DD3F-4437-EA66-B97F6BA35F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useBgFill="1">
        <p:nvSpPr>
          <p:cNvPr id="10" name="Freeform: Shape 9">
            <a:extLst>
              <a:ext uri="{FF2B5EF4-FFF2-40B4-BE49-F238E27FC236}">
                <a16:creationId xmlns:a16="http://schemas.microsoft.com/office/drawing/2014/main" id="{DB2E0945-BAE3-5025-743D-30D3956C65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2378B99F-B525-C73D-C8F8-7C6A7FA387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952C6FC-003B-60D9-8444-CA55F7DF96A3}"/>
              </a:ext>
            </a:extLst>
          </p:cNvPr>
          <p:cNvSpPr>
            <a:spLocks noGrp="1"/>
          </p:cNvSpPr>
          <p:nvPr>
            <p:ph type="title"/>
          </p:nvPr>
        </p:nvSpPr>
        <p:spPr>
          <a:xfrm>
            <a:off x="1524003" y="1999615"/>
            <a:ext cx="9144000" cy="2764028"/>
          </a:xfrm>
        </p:spPr>
        <p:txBody>
          <a:bodyPr vert="horz" lIns="91440" tIns="45720" rIns="91440" bIns="45720" rtlCol="0" anchor="ctr">
            <a:normAutofit/>
          </a:bodyPr>
          <a:lstStyle/>
          <a:p>
            <a:pPr algn="ctr"/>
            <a:r>
              <a:rPr lang="en-US" sz="7200" kern="1200" dirty="0">
                <a:solidFill>
                  <a:schemeClr val="tx1"/>
                </a:solidFill>
                <a:latin typeface="+mj-lt"/>
                <a:ea typeface="+mj-ea"/>
                <a:cs typeface="+mj-cs"/>
              </a:rPr>
              <a:t>Conclusion</a:t>
            </a:r>
          </a:p>
        </p:txBody>
      </p:sp>
      <p:sp>
        <p:nvSpPr>
          <p:cNvPr id="3" name="Text Placeholder 2">
            <a:extLst>
              <a:ext uri="{FF2B5EF4-FFF2-40B4-BE49-F238E27FC236}">
                <a16:creationId xmlns:a16="http://schemas.microsoft.com/office/drawing/2014/main" id="{764D0486-4A17-4F85-D96B-2E28E43B3408}"/>
              </a:ext>
            </a:extLst>
          </p:cNvPr>
          <p:cNvSpPr>
            <a:spLocks noGrp="1"/>
          </p:cNvSpPr>
          <p:nvPr>
            <p:ph type="body" idx="1"/>
          </p:nvPr>
        </p:nvSpPr>
        <p:spPr>
          <a:xfrm>
            <a:off x="1966912" y="5645150"/>
            <a:ext cx="8258176" cy="631825"/>
          </a:xfrm>
        </p:spPr>
        <p:txBody>
          <a:bodyPr vert="horz" lIns="91440" tIns="45720" rIns="91440" bIns="45720" rtlCol="0" anchor="ctr">
            <a:normAutofit/>
          </a:bodyPr>
          <a:lstStyle/>
          <a:p>
            <a:pPr algn="ctr"/>
            <a:endParaRPr lang="en-US" sz="2800" kern="1200" dirty="0">
              <a:solidFill>
                <a:schemeClr val="tx1"/>
              </a:solidFill>
              <a:latin typeface="+mn-lt"/>
              <a:ea typeface="+mn-ea"/>
              <a:cs typeface="+mn-cs"/>
            </a:endParaRPr>
          </a:p>
        </p:txBody>
      </p:sp>
      <p:sp>
        <p:nvSpPr>
          <p:cNvPr id="14" name="Rectangle 13">
            <a:extLst>
              <a:ext uri="{FF2B5EF4-FFF2-40B4-BE49-F238E27FC236}">
                <a16:creationId xmlns:a16="http://schemas.microsoft.com/office/drawing/2014/main" id="{944E38BA-B8C4-3434-2E78-00642C2F89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63819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78">
          <a:extLst>
            <a:ext uri="{FF2B5EF4-FFF2-40B4-BE49-F238E27FC236}">
              <a16:creationId xmlns:a16="http://schemas.microsoft.com/office/drawing/2014/main" id="{3B67AB81-15E5-627E-2A6F-8AFC088781B1}"/>
            </a:ext>
          </a:extLst>
        </p:cNvPr>
        <p:cNvGrpSpPr/>
        <p:nvPr/>
      </p:nvGrpSpPr>
      <p:grpSpPr>
        <a:xfrm>
          <a:off x="0" y="0"/>
          <a:ext cx="0" cy="0"/>
          <a:chOff x="0" y="0"/>
          <a:chExt cx="0" cy="0"/>
        </a:xfrm>
      </p:grpSpPr>
      <p:sp useBgFill="1">
        <p:nvSpPr>
          <p:cNvPr id="384" name="Rectangle 383">
            <a:extLst>
              <a:ext uri="{FF2B5EF4-FFF2-40B4-BE49-F238E27FC236}">
                <a16:creationId xmlns:a16="http://schemas.microsoft.com/office/drawing/2014/main" id="{42BCD9B0-7BC0-1B62-ECF8-05EF430292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useBgFill="1">
        <p:nvSpPr>
          <p:cNvPr id="386" name="Rectangle 385">
            <a:extLst>
              <a:ext uri="{FF2B5EF4-FFF2-40B4-BE49-F238E27FC236}">
                <a16:creationId xmlns:a16="http://schemas.microsoft.com/office/drawing/2014/main" id="{11607F7A-5A5B-E349-331F-945B169FD6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88" name="Rectangle 387">
            <a:extLst>
              <a:ext uri="{FF2B5EF4-FFF2-40B4-BE49-F238E27FC236}">
                <a16:creationId xmlns:a16="http://schemas.microsoft.com/office/drawing/2014/main" id="{74CD8A1A-77DB-AC0A-9A2A-5C598AB2B8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73FA33F-5D98-5933-A60A-EA7299450C3A}"/>
              </a:ext>
            </a:extLst>
          </p:cNvPr>
          <p:cNvSpPr>
            <a:spLocks noGrp="1"/>
          </p:cNvSpPr>
          <p:nvPr>
            <p:ph type="title"/>
          </p:nvPr>
        </p:nvSpPr>
        <p:spPr>
          <a:xfrm>
            <a:off x="1115568" y="548640"/>
            <a:ext cx="10168128" cy="1179576"/>
          </a:xfrm>
        </p:spPr>
        <p:txBody>
          <a:bodyPr vert="horz" lIns="91440" tIns="45720" rIns="91440" bIns="45720" rtlCol="0" anchor="ctr">
            <a:normAutofit/>
          </a:bodyPr>
          <a:lstStyle/>
          <a:p>
            <a:pPr>
              <a:spcBef>
                <a:spcPct val="0"/>
              </a:spcBef>
            </a:pPr>
            <a:r>
              <a:rPr lang="en-US" sz="4000" kern="1200" dirty="0">
                <a:solidFill>
                  <a:schemeClr val="tx1"/>
                </a:solidFill>
                <a:latin typeface="+mj-lt"/>
                <a:ea typeface="+mj-ea"/>
                <a:cs typeface="+mj-cs"/>
              </a:rPr>
              <a:t>Way forward</a:t>
            </a:r>
          </a:p>
        </p:txBody>
      </p:sp>
      <p:sp>
        <p:nvSpPr>
          <p:cNvPr id="390" name="Rectangle 389">
            <a:extLst>
              <a:ext uri="{FF2B5EF4-FFF2-40B4-BE49-F238E27FC236}">
                <a16:creationId xmlns:a16="http://schemas.microsoft.com/office/drawing/2014/main" id="{3B89ABB5-8C97-005F-094A-BEF3852E1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9" name="Google Shape;379;p31">
            <a:extLst>
              <a:ext uri="{FF2B5EF4-FFF2-40B4-BE49-F238E27FC236}">
                <a16:creationId xmlns:a16="http://schemas.microsoft.com/office/drawing/2014/main" id="{DF256ABC-37F8-A29E-CFD5-E49032095970}"/>
              </a:ext>
            </a:extLst>
          </p:cNvPr>
          <p:cNvSpPr txBox="1">
            <a:spLocks noGrp="1"/>
          </p:cNvSpPr>
          <p:nvPr>
            <p:ph type="body" idx="1"/>
          </p:nvPr>
        </p:nvSpPr>
        <p:spPr>
          <a:xfrm>
            <a:off x="1115568" y="2481943"/>
            <a:ext cx="10168128" cy="3695020"/>
          </a:xfrm>
          <a:prstGeom prst="rect">
            <a:avLst/>
          </a:prstGeom>
        </p:spPr>
        <p:txBody>
          <a:bodyPr spcFirstLastPara="1" vert="horz" lIns="91440" tIns="45720" rIns="91440" bIns="45720" rtlCol="0" anchorCtr="0">
            <a:normAutofit/>
          </a:bodyPr>
          <a:lstStyle/>
          <a:p>
            <a:pPr marL="228600" lvl="0" indent="-228600">
              <a:lnSpc>
                <a:spcPct val="90000"/>
              </a:lnSpc>
              <a:spcBef>
                <a:spcPts val="0"/>
              </a:spcBef>
              <a:spcAft>
                <a:spcPts val="0"/>
              </a:spcAft>
              <a:buClr>
                <a:schemeClr val="dk1"/>
              </a:buClr>
              <a:buSzPts val="2200"/>
            </a:pPr>
            <a:r>
              <a:rPr lang="en-US" sz="2200" dirty="0">
                <a:latin typeface="+mn-lt"/>
                <a:ea typeface="+mn-ea"/>
                <a:cs typeface="+mn-cs"/>
              </a:rPr>
              <a:t>Summary:</a:t>
            </a:r>
          </a:p>
          <a:p>
            <a:pPr marL="228600" lvl="0" indent="-228600">
              <a:lnSpc>
                <a:spcPct val="90000"/>
              </a:lnSpc>
              <a:spcBef>
                <a:spcPts val="0"/>
              </a:spcBef>
              <a:spcAft>
                <a:spcPts val="0"/>
              </a:spcAft>
              <a:buClr>
                <a:schemeClr val="dk1"/>
              </a:buClr>
              <a:buSzPts val="2200"/>
            </a:pPr>
            <a:r>
              <a:rPr lang="en-US" sz="2200" dirty="0">
                <a:latin typeface="+mn-lt"/>
                <a:ea typeface="+mn-ea"/>
                <a:cs typeface="+mn-cs"/>
              </a:rPr>
              <a:t>Next steps:</a:t>
            </a:r>
          </a:p>
        </p:txBody>
      </p:sp>
    </p:spTree>
    <p:extLst>
      <p:ext uri="{BB962C8B-B14F-4D97-AF65-F5344CB8AC3E}">
        <p14:creationId xmlns:p14="http://schemas.microsoft.com/office/powerpoint/2010/main" val="39011995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418"/>
        <p:cNvGrpSpPr/>
        <p:nvPr/>
      </p:nvGrpSpPr>
      <p:grpSpPr>
        <a:xfrm>
          <a:off x="0" y="0"/>
          <a:ext cx="0" cy="0"/>
          <a:chOff x="0" y="0"/>
          <a:chExt cx="0" cy="0"/>
        </a:xfrm>
      </p:grpSpPr>
      <p:sp useBgFill="1">
        <p:nvSpPr>
          <p:cNvPr id="456" name="Rectangle 455">
            <a:extLst>
              <a:ext uri="{FF2B5EF4-FFF2-40B4-BE49-F238E27FC236}">
                <a16:creationId xmlns:a16="http://schemas.microsoft.com/office/drawing/2014/main" id="{8D1AA55E-40D5-461B-A5A8-4AE8AAB71B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Google Shape;419;p38"/>
          <p:cNvSpPr txBox="1">
            <a:spLocks noGrp="1"/>
          </p:cNvSpPr>
          <p:nvPr>
            <p:ph type="title"/>
          </p:nvPr>
        </p:nvSpPr>
        <p:spPr>
          <a:xfrm>
            <a:off x="803775" y="1106007"/>
            <a:ext cx="10550025" cy="1182927"/>
          </a:xfrm>
          <a:prstGeom prst="rect">
            <a:avLst/>
          </a:prstGeom>
        </p:spPr>
        <p:txBody>
          <a:bodyPr spcFirstLastPara="1" vert="horz" lIns="91440" tIns="45720" rIns="91440" bIns="45720" rtlCol="0" anchor="b" anchorCtr="0">
            <a:normAutofit/>
          </a:bodyPr>
          <a:lstStyle/>
          <a:p>
            <a:pPr marL="0" lvl="0" indent="0">
              <a:spcBef>
                <a:spcPct val="0"/>
              </a:spcBef>
              <a:spcAft>
                <a:spcPts val="0"/>
              </a:spcAft>
              <a:buClr>
                <a:schemeClr val="accent3"/>
              </a:buClr>
              <a:buSzPts val="3100"/>
            </a:pPr>
            <a:r>
              <a:rPr lang="en-US" sz="5600" kern="1200">
                <a:solidFill>
                  <a:schemeClr val="tx1"/>
                </a:solidFill>
                <a:latin typeface="+mj-lt"/>
                <a:ea typeface="+mj-ea"/>
                <a:cs typeface="+mj-cs"/>
              </a:rPr>
              <a:t>References cited</a:t>
            </a:r>
          </a:p>
        </p:txBody>
      </p:sp>
      <p:cxnSp>
        <p:nvCxnSpPr>
          <p:cNvPr id="457" name="Straight Connector 456">
            <a:extLst>
              <a:ext uri="{FF2B5EF4-FFF2-40B4-BE49-F238E27FC236}">
                <a16:creationId xmlns:a16="http://schemas.microsoft.com/office/drawing/2014/main" id="{7EB498BD-8089-4626-91EA-4978EBEF53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878" y="806470"/>
            <a:ext cx="7903723" cy="0"/>
          </a:xfrm>
          <a:prstGeom prst="line">
            <a:avLst/>
          </a:prstGeom>
          <a:ln w="25400" cap="sq">
            <a:gradFill flip="none" rotWithShape="1">
              <a:gsLst>
                <a:gs pos="0">
                  <a:schemeClr val="accent1"/>
                </a:gs>
                <a:gs pos="100000">
                  <a:schemeClr val="accent2"/>
                </a:gs>
              </a:gsLst>
              <a:lin ang="10800000" scaled="0"/>
              <a:tileRect/>
            </a:gradFill>
            <a:bevel/>
          </a:ln>
        </p:spPr>
        <p:style>
          <a:lnRef idx="1">
            <a:schemeClr val="accent1"/>
          </a:lnRef>
          <a:fillRef idx="0">
            <a:schemeClr val="accent1"/>
          </a:fillRef>
          <a:effectRef idx="0">
            <a:schemeClr val="accent1"/>
          </a:effectRef>
          <a:fontRef idx="minor">
            <a:schemeClr val="tx1"/>
          </a:fontRef>
        </p:style>
      </p:cxnSp>
      <p:sp>
        <p:nvSpPr>
          <p:cNvPr id="420" name="Google Shape;420;p38"/>
          <p:cNvSpPr txBox="1">
            <a:spLocks noGrp="1"/>
          </p:cNvSpPr>
          <p:nvPr>
            <p:ph type="body" idx="1"/>
          </p:nvPr>
        </p:nvSpPr>
        <p:spPr>
          <a:xfrm>
            <a:off x="803775" y="2598947"/>
            <a:ext cx="10550025" cy="3677348"/>
          </a:xfrm>
          <a:prstGeom prst="rect">
            <a:avLst/>
          </a:prstGeom>
        </p:spPr>
        <p:txBody>
          <a:bodyPr spcFirstLastPara="1" vert="horz" lIns="91440" tIns="45720" rIns="91440" bIns="45720" rtlCol="0" anchor="t" anchorCtr="0">
            <a:normAutofit/>
          </a:bodyPr>
          <a:lstStyle/>
          <a:p>
            <a:pPr marL="690563" lvl="0" indent="-228600">
              <a:lnSpc>
                <a:spcPct val="90000"/>
              </a:lnSpc>
              <a:buSzPct val="129032"/>
            </a:pPr>
            <a:r>
              <a:rPr lang="en-US" sz="1100" dirty="0">
                <a:solidFill>
                  <a:schemeClr val="tx1">
                    <a:alpha val="80000"/>
                  </a:schemeClr>
                </a:solidFill>
              </a:rPr>
              <a:t>[1] </a:t>
            </a:r>
            <a:r>
              <a:rPr lang="en-US" sz="1100" dirty="0">
                <a:solidFill>
                  <a:schemeClr val="tx1">
                    <a:alpha val="80000"/>
                  </a:schemeClr>
                </a:solidFill>
                <a:latin typeface="+mn-lt"/>
                <a:ea typeface="+mn-ea"/>
                <a:cs typeface="+mn-cs"/>
              </a:rPr>
              <a:t>Raja MHR, </a:t>
            </a:r>
            <a:r>
              <a:rPr lang="en-US" sz="1100" dirty="0" err="1">
                <a:solidFill>
                  <a:schemeClr val="tx1">
                    <a:alpha val="80000"/>
                  </a:schemeClr>
                </a:solidFill>
                <a:latin typeface="+mn-lt"/>
                <a:ea typeface="+mn-ea"/>
                <a:cs typeface="+mn-cs"/>
              </a:rPr>
              <a:t>Hoodbhoy</a:t>
            </a:r>
            <a:r>
              <a:rPr lang="en-US" sz="1100" dirty="0">
                <a:solidFill>
                  <a:schemeClr val="tx1">
                    <a:alpha val="80000"/>
                  </a:schemeClr>
                </a:solidFill>
                <a:latin typeface="+mn-lt"/>
                <a:ea typeface="+mn-ea"/>
                <a:cs typeface="+mn-cs"/>
              </a:rPr>
              <a:t> Z, Sheikh S, Nisar MI, Soofi SB, Siddiqi S, Mirza Z, Bashir F, Mehmood MT, Samad Z. A systems-change approach to addressing the mortality surveillance gap in Pakistan. J Glob Health. 2025 Aug 4;15:03027. </a:t>
            </a:r>
            <a:r>
              <a:rPr lang="en-US" sz="1100" dirty="0" err="1">
                <a:solidFill>
                  <a:schemeClr val="tx1">
                    <a:alpha val="80000"/>
                  </a:schemeClr>
                </a:solidFill>
                <a:latin typeface="+mn-lt"/>
                <a:ea typeface="+mn-ea"/>
                <a:cs typeface="+mn-cs"/>
              </a:rPr>
              <a:t>doi</a:t>
            </a:r>
            <a:r>
              <a:rPr lang="en-US" sz="1100" dirty="0">
                <a:solidFill>
                  <a:schemeClr val="tx1">
                    <a:alpha val="80000"/>
                  </a:schemeClr>
                </a:solidFill>
                <a:latin typeface="+mn-lt"/>
                <a:ea typeface="+mn-ea"/>
                <a:cs typeface="+mn-cs"/>
              </a:rPr>
              <a:t>: 10.7189/jogh.15.03027. PMID: 40755021; PMCID: PMC12319398.</a:t>
            </a:r>
          </a:p>
          <a:p>
            <a:pPr marL="690563" lvl="0" indent="-228600">
              <a:lnSpc>
                <a:spcPct val="90000"/>
              </a:lnSpc>
              <a:spcBef>
                <a:spcPts val="0"/>
              </a:spcBef>
              <a:spcAft>
                <a:spcPts val="0"/>
              </a:spcAft>
              <a:buClr>
                <a:schemeClr val="dk1"/>
              </a:buClr>
              <a:buSzPct val="129032"/>
            </a:pPr>
            <a:r>
              <a:rPr lang="en-US" sz="1100" dirty="0">
                <a:solidFill>
                  <a:schemeClr val="tx1">
                    <a:alpha val="80000"/>
                  </a:schemeClr>
                </a:solidFill>
                <a:latin typeface="+mn-lt"/>
                <a:ea typeface="+mn-ea"/>
                <a:cs typeface="+mn-cs"/>
              </a:rPr>
              <a:t>[2] Amouzou, A., </a:t>
            </a:r>
            <a:r>
              <a:rPr lang="en-US" sz="1100" dirty="0" err="1">
                <a:solidFill>
                  <a:schemeClr val="tx1">
                    <a:alpha val="80000"/>
                  </a:schemeClr>
                </a:solidFill>
                <a:latin typeface="+mn-lt"/>
                <a:ea typeface="+mn-ea"/>
                <a:cs typeface="+mn-cs"/>
              </a:rPr>
              <a:t>Aveika</a:t>
            </a:r>
            <a:r>
              <a:rPr lang="en-US" sz="1100" dirty="0">
                <a:solidFill>
                  <a:schemeClr val="tx1">
                    <a:alpha val="80000"/>
                  </a:schemeClr>
                </a:solidFill>
                <a:latin typeface="+mn-lt"/>
                <a:ea typeface="+mn-ea"/>
                <a:cs typeface="+mn-cs"/>
              </a:rPr>
              <a:t>, A., Van Dyk, F., Kante, M., Koffi, A., Rahman, H., Williams, E., Wilson, E., &amp; Zack, K. (2025). Planning, implementing and sustaining a sample mortality surveillance system: 12 steps [Technical document in preparation, not publicly available]. Bill &amp; Melinda Gates Foundation / COMSA Mozambique.</a:t>
            </a:r>
          </a:p>
          <a:p>
            <a:pPr marL="690563" lvl="0" indent="-228600">
              <a:lnSpc>
                <a:spcPct val="90000"/>
              </a:lnSpc>
              <a:spcBef>
                <a:spcPts val="0"/>
              </a:spcBef>
              <a:spcAft>
                <a:spcPts val="0"/>
              </a:spcAft>
              <a:buClr>
                <a:schemeClr val="dk1"/>
              </a:buClr>
              <a:buSzPct val="129032"/>
            </a:pPr>
            <a:r>
              <a:rPr lang="en-US" sz="1100" dirty="0">
                <a:solidFill>
                  <a:schemeClr val="tx1">
                    <a:alpha val="80000"/>
                  </a:schemeClr>
                </a:solidFill>
                <a:latin typeface="+mn-lt"/>
                <a:ea typeface="+mn-ea"/>
                <a:cs typeface="+mn-cs"/>
              </a:rPr>
              <a:t>[3]	Ronald Carshon, Marsh, Rashid Ansumana, Amara </a:t>
            </a:r>
            <a:r>
              <a:rPr lang="en-US" sz="1100" dirty="0" err="1">
                <a:solidFill>
                  <a:schemeClr val="tx1">
                    <a:alpha val="80000"/>
                  </a:schemeClr>
                </a:solidFill>
                <a:latin typeface="+mn-lt"/>
                <a:ea typeface="+mn-ea"/>
                <a:cs typeface="+mn-cs"/>
              </a:rPr>
              <a:t>Jambai</a:t>
            </a:r>
            <a:r>
              <a:rPr lang="en-US" sz="1100" dirty="0">
                <a:solidFill>
                  <a:schemeClr val="tx1">
                    <a:alpha val="80000"/>
                  </a:schemeClr>
                </a:solidFill>
                <a:latin typeface="+mn-lt"/>
                <a:ea typeface="+mn-ea"/>
                <a:cs typeface="+mn-cs"/>
              </a:rPr>
              <a:t>, Ibrahim Bob Swaray, et. al. on behalf of the HEAL SL Team. (2023) “Healthy Sierra Leone (HEAL-SL): Causes of death in Sierra Leone 2018 - 2022: Lessons learned” LEAPS CONVENING (Learning, Expanding and Adapting Public Health Surveillance: Leveraging Sampling-Based Platforms), June 19, 2023</a:t>
            </a:r>
          </a:p>
          <a:p>
            <a:pPr marL="690563" lvl="0" indent="-228600">
              <a:lnSpc>
                <a:spcPct val="90000"/>
              </a:lnSpc>
              <a:spcBef>
                <a:spcPts val="0"/>
              </a:spcBef>
              <a:spcAft>
                <a:spcPts val="0"/>
              </a:spcAft>
              <a:buClr>
                <a:schemeClr val="dk1"/>
              </a:buClr>
              <a:buSzPct val="129032"/>
            </a:pPr>
            <a:r>
              <a:rPr lang="en-US" sz="1100" dirty="0">
                <a:solidFill>
                  <a:schemeClr val="tx1">
                    <a:alpha val="80000"/>
                  </a:schemeClr>
                </a:solidFill>
                <a:latin typeface="+mn-lt"/>
                <a:ea typeface="+mn-ea"/>
                <a:cs typeface="+mn-cs"/>
              </a:rPr>
              <a:t>[4]	de Savigny, D., Setel, P. Whiting, D., </a:t>
            </a:r>
            <a:r>
              <a:rPr lang="en-US" sz="1100" dirty="0" err="1">
                <a:solidFill>
                  <a:schemeClr val="tx1">
                    <a:alpha val="80000"/>
                  </a:schemeClr>
                </a:solidFill>
                <a:latin typeface="+mn-lt"/>
                <a:ea typeface="+mn-ea"/>
                <a:cs typeface="+mn-cs"/>
              </a:rPr>
              <a:t>Kasale</a:t>
            </a:r>
            <a:r>
              <a:rPr lang="en-US" sz="1100" dirty="0">
                <a:solidFill>
                  <a:schemeClr val="tx1">
                    <a:alpha val="80000"/>
                  </a:schemeClr>
                </a:solidFill>
                <a:latin typeface="+mn-lt"/>
                <a:ea typeface="+mn-ea"/>
                <a:cs typeface="+mn-cs"/>
              </a:rPr>
              <a:t>, H. et al. (undated) “Linking Demographic Surveillance and Health Service Needs: The AMMP/TEHIP Experience in Morogoro, Tanzania.” Ministry of Health, The Policy Implications of Adult Morbidity and Mortality Project (AMMP), and Tanzania Essential Health Intervention Project (TEHIP)</a:t>
            </a:r>
          </a:p>
          <a:p>
            <a:pPr marL="690563" lvl="0" indent="-228600">
              <a:lnSpc>
                <a:spcPct val="90000"/>
              </a:lnSpc>
              <a:spcBef>
                <a:spcPts val="0"/>
              </a:spcBef>
              <a:spcAft>
                <a:spcPts val="0"/>
              </a:spcAft>
              <a:buClr>
                <a:schemeClr val="dk1"/>
              </a:buClr>
              <a:buSzPct val="129032"/>
            </a:pPr>
            <a:r>
              <a:rPr lang="en-US" sz="1100" dirty="0">
                <a:solidFill>
                  <a:schemeClr val="tx1">
                    <a:alpha val="80000"/>
                  </a:schemeClr>
                </a:solidFill>
                <a:latin typeface="+mn-lt"/>
                <a:ea typeface="+mn-ea"/>
                <a:cs typeface="+mn-cs"/>
              </a:rPr>
              <a:t>[5]	Ministry of Health, United Republic of Tanzania (2004). “The Policy Implications of Tanzania’s Mortality Burden: a Ten-Year Community-Based Perspective. Ministry of Health, Dar es Salaam</a:t>
            </a:r>
          </a:p>
          <a:p>
            <a:pPr marL="690563" lvl="0" indent="-228600">
              <a:lnSpc>
                <a:spcPct val="90000"/>
              </a:lnSpc>
              <a:spcBef>
                <a:spcPts val="0"/>
              </a:spcBef>
              <a:spcAft>
                <a:spcPts val="0"/>
              </a:spcAft>
              <a:buClr>
                <a:schemeClr val="dk1"/>
              </a:buClr>
              <a:buSzPct val="129032"/>
            </a:pPr>
            <a:r>
              <a:rPr lang="en-US" sz="1100" dirty="0">
                <a:solidFill>
                  <a:schemeClr val="tx1">
                    <a:alpha val="80000"/>
                  </a:schemeClr>
                </a:solidFill>
                <a:latin typeface="+mn-lt"/>
                <a:ea typeface="+mn-ea"/>
                <a:cs typeface="+mn-cs"/>
              </a:rPr>
              <a:t>[6] Revenga, R., &amp; Muñoz, D. C. (2021). Development of an economic case for civil registration and vital statistics: Final technical report [Technical report]. International Development Research Centre (IDRC). </a:t>
            </a:r>
            <a:r>
              <a:rPr lang="en-US" sz="1100" dirty="0">
                <a:solidFill>
                  <a:schemeClr val="tx1">
                    <a:alpha val="80000"/>
                  </a:schemeClr>
                </a:solidFill>
                <a:latin typeface="+mn-lt"/>
                <a:ea typeface="+mn-ea"/>
                <a:cs typeface="+mn-cs"/>
                <a:hlinkClick r:id="rId3"/>
              </a:rPr>
              <a:t>https://idl-bnc-idrc.dspacedirect.org/items/ad5be68e-7beb-43e6-b4b5-3d08ea108035</a:t>
            </a:r>
            <a:r>
              <a:rPr lang="en-US" sz="1100" dirty="0">
                <a:solidFill>
                  <a:schemeClr val="tx1">
                    <a:alpha val="80000"/>
                  </a:schemeClr>
                </a:solidFill>
                <a:latin typeface="+mn-lt"/>
                <a:ea typeface="+mn-ea"/>
                <a:cs typeface="+mn-cs"/>
              </a:rPr>
              <a:t> </a:t>
            </a:r>
          </a:p>
          <a:p>
            <a:pPr marL="690563" lvl="0" indent="-228600">
              <a:lnSpc>
                <a:spcPct val="90000"/>
              </a:lnSpc>
              <a:spcBef>
                <a:spcPts val="0"/>
              </a:spcBef>
              <a:spcAft>
                <a:spcPts val="0"/>
              </a:spcAft>
              <a:buClr>
                <a:schemeClr val="dk1"/>
              </a:buClr>
              <a:buSzPct val="129032"/>
            </a:pPr>
            <a:r>
              <a:rPr lang="en-US" sz="1100" dirty="0">
                <a:solidFill>
                  <a:schemeClr val="tx1">
                    <a:alpha val="80000"/>
                  </a:schemeClr>
                </a:solidFill>
                <a:latin typeface="+mn-lt"/>
                <a:ea typeface="+mn-ea"/>
                <a:cs typeface="+mn-cs"/>
              </a:rPr>
              <a:t>[7] Setel, P., Weiss, W., &amp; </a:t>
            </a:r>
            <a:r>
              <a:rPr lang="en-US" sz="1100" dirty="0" err="1">
                <a:solidFill>
                  <a:schemeClr val="tx1">
                    <a:alpha val="80000"/>
                  </a:schemeClr>
                </a:solidFill>
                <a:latin typeface="+mn-lt"/>
                <a:ea typeface="+mn-ea"/>
                <a:cs typeface="+mn-cs"/>
              </a:rPr>
              <a:t>Kwarah</a:t>
            </a:r>
            <a:r>
              <a:rPr lang="en-US" sz="1100" dirty="0">
                <a:solidFill>
                  <a:schemeClr val="tx1">
                    <a:alpha val="80000"/>
                  </a:schemeClr>
                </a:solidFill>
                <a:latin typeface="+mn-lt"/>
                <a:ea typeface="+mn-ea"/>
                <a:cs typeface="+mn-cs"/>
              </a:rPr>
              <a:t>, W. (2023, October). A business case for a sample registration system (SRS) in Ghana [Slides presentation]. USAID; Data for Impact/Vital Strategies.</a:t>
            </a:r>
          </a:p>
          <a:p>
            <a:pPr marL="690563" lvl="0" indent="-228600">
              <a:lnSpc>
                <a:spcPct val="90000"/>
              </a:lnSpc>
              <a:spcBef>
                <a:spcPts val="0"/>
              </a:spcBef>
              <a:spcAft>
                <a:spcPts val="0"/>
              </a:spcAft>
              <a:buClr>
                <a:schemeClr val="dk1"/>
              </a:buClr>
              <a:buSzPct val="129032"/>
            </a:pPr>
            <a:r>
              <a:rPr lang="en-US" sz="1100" dirty="0">
                <a:solidFill>
                  <a:schemeClr val="tx1">
                    <a:alpha val="80000"/>
                  </a:schemeClr>
                </a:solidFill>
                <a:latin typeface="+mn-lt"/>
                <a:ea typeface="+mn-ea"/>
                <a:cs typeface="+mn-cs"/>
              </a:rPr>
              <a:t>[8]	Anon. (2017) “A childhood mortality focused Enhanced Sample Registration System providing precision public health and continental vital statistics: Co-Funding Investment Case – Summary of Key Findings,” Bill and Melinda Gates Foundation, Seattle</a:t>
            </a:r>
          </a:p>
          <a:p>
            <a:pPr marL="690563" lvl="0" indent="-228600">
              <a:lnSpc>
                <a:spcPct val="90000"/>
              </a:lnSpc>
              <a:spcBef>
                <a:spcPts val="0"/>
              </a:spcBef>
              <a:spcAft>
                <a:spcPts val="0"/>
              </a:spcAft>
              <a:buClr>
                <a:schemeClr val="dk1"/>
              </a:buClr>
              <a:buSzPct val="129032"/>
            </a:pPr>
            <a:r>
              <a:rPr lang="en-US" sz="1100" dirty="0">
                <a:solidFill>
                  <a:schemeClr val="tx1">
                    <a:alpha val="80000"/>
                  </a:schemeClr>
                </a:solidFill>
                <a:latin typeface="+mn-lt"/>
                <a:ea typeface="+mn-ea"/>
                <a:cs typeface="+mn-cs"/>
              </a:rPr>
              <a:t>[9]	Mozambique Institute of Public Health/Ministry of Health</a:t>
            </a:r>
          </a:p>
          <a:p>
            <a:pPr marL="690563" lvl="0" indent="-228600">
              <a:lnSpc>
                <a:spcPct val="90000"/>
              </a:lnSpc>
              <a:spcBef>
                <a:spcPts val="0"/>
              </a:spcBef>
              <a:spcAft>
                <a:spcPts val="0"/>
              </a:spcAft>
              <a:buClr>
                <a:schemeClr val="dk1"/>
              </a:buClr>
              <a:buSzPct val="129032"/>
            </a:pPr>
            <a:r>
              <a:rPr lang="en-US" sz="1100" dirty="0">
                <a:solidFill>
                  <a:schemeClr val="tx1">
                    <a:alpha val="80000"/>
                  </a:schemeClr>
                </a:solidFill>
                <a:latin typeface="+mn-lt"/>
                <a:ea typeface="+mn-ea"/>
                <a:cs typeface="+mn-cs"/>
              </a:rPr>
              <a:t>[10] Espey, J. (2019). The costs and benefits of CRVS as a tool for women’s empowerment (Brief 1, Paper 4). Knowledge Brief Series on Gender and CRVS. Centre of Excellence for Civil Registration and Vital Statistics Systems, International Development Research Centre; Open Data Watch. </a:t>
            </a:r>
            <a:r>
              <a:rPr lang="en-US" sz="1100" dirty="0">
                <a:solidFill>
                  <a:schemeClr val="tx1">
                    <a:alpha val="80000"/>
                  </a:schemeClr>
                </a:solidFill>
                <a:latin typeface="+mn-lt"/>
                <a:ea typeface="+mn-ea"/>
                <a:cs typeface="+mn-cs"/>
                <a:hlinkClick r:id="rId4"/>
              </a:rPr>
              <a:t>https://opendatawatch.com/wp-content/uploads/KnowlegeBriefs/CRVS-Brief-1-EN.pdf</a:t>
            </a:r>
            <a:r>
              <a:rPr lang="en-US" sz="1100" dirty="0">
                <a:solidFill>
                  <a:schemeClr val="tx1">
                    <a:alpha val="80000"/>
                  </a:schemeClr>
                </a:solidFill>
                <a:latin typeface="+mn-lt"/>
                <a:ea typeface="+mn-ea"/>
                <a:cs typeface="+mn-cs"/>
              </a:rPr>
              <a:t> </a:t>
            </a:r>
          </a:p>
          <a:p>
            <a:pPr marL="690563" lvl="0" indent="-228600">
              <a:lnSpc>
                <a:spcPct val="90000"/>
              </a:lnSpc>
              <a:spcBef>
                <a:spcPts val="0"/>
              </a:spcBef>
              <a:spcAft>
                <a:spcPts val="0"/>
              </a:spcAft>
              <a:buClr>
                <a:schemeClr val="dk1"/>
              </a:buClr>
              <a:buSzPct val="129032"/>
            </a:pPr>
            <a:endParaRPr lang="en-US" sz="1100" dirty="0">
              <a:solidFill>
                <a:schemeClr val="tx1">
                  <a:alpha val="80000"/>
                </a:schemeClr>
              </a:solidFill>
              <a:latin typeface="+mn-lt"/>
              <a:ea typeface="+mn-ea"/>
              <a:cs typeface="+mn-cs"/>
            </a:endParaRPr>
          </a:p>
          <a:p>
            <a:pPr marL="690563" lvl="0" indent="-228600">
              <a:lnSpc>
                <a:spcPct val="90000"/>
              </a:lnSpc>
              <a:spcBef>
                <a:spcPts val="0"/>
              </a:spcBef>
              <a:spcAft>
                <a:spcPts val="0"/>
              </a:spcAft>
              <a:buClr>
                <a:schemeClr val="dk1"/>
              </a:buClr>
              <a:buSzPct val="129032"/>
            </a:pPr>
            <a:endParaRPr lang="en-US" sz="1100" dirty="0">
              <a:solidFill>
                <a:schemeClr val="tx1">
                  <a:alpha val="80000"/>
                </a:schemeClr>
              </a:solidFill>
              <a:latin typeface="+mn-lt"/>
              <a:ea typeface="+mn-ea"/>
              <a:cs typeface="+mn-cs"/>
            </a:endParaRPr>
          </a:p>
          <a:p>
            <a:pPr marL="690563" lvl="0" indent="-228600">
              <a:lnSpc>
                <a:spcPct val="90000"/>
              </a:lnSpc>
              <a:spcBef>
                <a:spcPts val="0"/>
              </a:spcBef>
              <a:spcAft>
                <a:spcPts val="0"/>
              </a:spcAft>
              <a:buClr>
                <a:schemeClr val="dk1"/>
              </a:buClr>
              <a:buSzPct val="129032"/>
            </a:pPr>
            <a:endParaRPr lang="en-US" sz="1100" dirty="0">
              <a:solidFill>
                <a:schemeClr val="tx1">
                  <a:alpha val="80000"/>
                </a:schemeClr>
              </a:solidFill>
              <a:latin typeface="+mn-lt"/>
              <a:ea typeface="+mn-ea"/>
              <a:cs typeface="+mn-cs"/>
            </a:endParaRPr>
          </a:p>
          <a:p>
            <a:pPr marL="457200" lvl="0" indent="-228600">
              <a:lnSpc>
                <a:spcPct val="90000"/>
              </a:lnSpc>
              <a:spcBef>
                <a:spcPts val="600"/>
              </a:spcBef>
              <a:spcAft>
                <a:spcPts val="0"/>
              </a:spcAft>
              <a:buClr>
                <a:schemeClr val="dk1"/>
              </a:buClr>
              <a:buSzPct val="129032"/>
            </a:pPr>
            <a:endParaRPr lang="en-US" sz="1100" dirty="0">
              <a:solidFill>
                <a:schemeClr val="tx1">
                  <a:alpha val="80000"/>
                </a:schemeClr>
              </a:solidFill>
              <a:latin typeface="+mn-lt"/>
              <a:ea typeface="+mn-ea"/>
              <a:cs typeface="+mn-cs"/>
            </a:endParaRPr>
          </a:p>
        </p:txBody>
      </p:sp>
      <p:grpSp>
        <p:nvGrpSpPr>
          <p:cNvPr id="458" name="Group 457">
            <a:extLst>
              <a:ext uri="{FF2B5EF4-FFF2-40B4-BE49-F238E27FC236}">
                <a16:creationId xmlns:a16="http://schemas.microsoft.com/office/drawing/2014/main" id="{78350D8D-73D6-4132-89B5-DD52F3962A7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388224" y="2325422"/>
            <a:ext cx="465458" cy="872153"/>
            <a:chOff x="11388224" y="2325422"/>
            <a:chExt cx="465458" cy="872153"/>
          </a:xfrm>
        </p:grpSpPr>
        <p:sp>
          <p:nvSpPr>
            <p:cNvPr id="459"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3764" y="2325422"/>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a:p>
          </p:txBody>
        </p:sp>
        <p:sp>
          <p:nvSpPr>
            <p:cNvPr id="460"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762544" y="255471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a:p>
          </p:txBody>
        </p:sp>
        <p:sp>
          <p:nvSpPr>
            <p:cNvPr id="461"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88224" y="306986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418">
          <a:extLst>
            <a:ext uri="{FF2B5EF4-FFF2-40B4-BE49-F238E27FC236}">
              <a16:creationId xmlns:a16="http://schemas.microsoft.com/office/drawing/2014/main" id="{F83DA85F-C404-D7EC-30BB-A3ADEF4F2AAD}"/>
            </a:ext>
          </a:extLst>
        </p:cNvPr>
        <p:cNvGrpSpPr/>
        <p:nvPr/>
      </p:nvGrpSpPr>
      <p:grpSpPr>
        <a:xfrm>
          <a:off x="0" y="0"/>
          <a:ext cx="0" cy="0"/>
          <a:chOff x="0" y="0"/>
          <a:chExt cx="0" cy="0"/>
        </a:xfrm>
      </p:grpSpPr>
      <p:sp useBgFill="1">
        <p:nvSpPr>
          <p:cNvPr id="466" name="Rectangle 465">
            <a:extLst>
              <a:ext uri="{FF2B5EF4-FFF2-40B4-BE49-F238E27FC236}">
                <a16:creationId xmlns:a16="http://schemas.microsoft.com/office/drawing/2014/main" id="{8D1AA55E-40D5-461B-A5A8-4AE8AAB71B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Google Shape;419;p38">
            <a:extLst>
              <a:ext uri="{FF2B5EF4-FFF2-40B4-BE49-F238E27FC236}">
                <a16:creationId xmlns:a16="http://schemas.microsoft.com/office/drawing/2014/main" id="{D7570376-F628-1EDB-58FF-1C161BDBE9DC}"/>
              </a:ext>
            </a:extLst>
          </p:cNvPr>
          <p:cNvSpPr txBox="1">
            <a:spLocks noGrp="1"/>
          </p:cNvSpPr>
          <p:nvPr>
            <p:ph type="title"/>
          </p:nvPr>
        </p:nvSpPr>
        <p:spPr>
          <a:xfrm>
            <a:off x="803775" y="1106007"/>
            <a:ext cx="10550025" cy="1182927"/>
          </a:xfrm>
          <a:prstGeom prst="rect">
            <a:avLst/>
          </a:prstGeom>
        </p:spPr>
        <p:txBody>
          <a:bodyPr spcFirstLastPara="1" vert="horz" lIns="91440" tIns="45720" rIns="91440" bIns="45720" rtlCol="0" anchor="b" anchorCtr="0">
            <a:normAutofit/>
          </a:bodyPr>
          <a:lstStyle/>
          <a:p>
            <a:pPr marL="0" lvl="0" indent="0">
              <a:spcBef>
                <a:spcPct val="0"/>
              </a:spcBef>
              <a:spcAft>
                <a:spcPts val="0"/>
              </a:spcAft>
              <a:buClr>
                <a:schemeClr val="accent3"/>
              </a:buClr>
              <a:buSzPts val="3100"/>
            </a:pPr>
            <a:r>
              <a:rPr lang="en-US" sz="5600" kern="1200" dirty="0">
                <a:solidFill>
                  <a:schemeClr val="tx1"/>
                </a:solidFill>
                <a:latin typeface="+mj-lt"/>
                <a:ea typeface="+mj-ea"/>
                <a:cs typeface="+mj-cs"/>
              </a:rPr>
              <a:t>Acknowledgment</a:t>
            </a:r>
          </a:p>
        </p:txBody>
      </p:sp>
      <p:cxnSp>
        <p:nvCxnSpPr>
          <p:cNvPr id="468" name="Straight Connector 467">
            <a:extLst>
              <a:ext uri="{FF2B5EF4-FFF2-40B4-BE49-F238E27FC236}">
                <a16:creationId xmlns:a16="http://schemas.microsoft.com/office/drawing/2014/main" id="{7EB498BD-8089-4626-91EA-4978EBEF53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878" y="806470"/>
            <a:ext cx="7903723" cy="0"/>
          </a:xfrm>
          <a:prstGeom prst="line">
            <a:avLst/>
          </a:prstGeom>
          <a:ln w="25400" cap="sq">
            <a:gradFill flip="none" rotWithShape="1">
              <a:gsLst>
                <a:gs pos="0">
                  <a:schemeClr val="accent1"/>
                </a:gs>
                <a:gs pos="100000">
                  <a:schemeClr val="accent2"/>
                </a:gs>
              </a:gsLst>
              <a:lin ang="10800000" scaled="0"/>
              <a:tileRect/>
            </a:gradFill>
            <a:bevel/>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997177F8-9A89-B2CE-C8A2-4A418DBB3DC9}"/>
              </a:ext>
            </a:extLst>
          </p:cNvPr>
          <p:cNvSpPr>
            <a:spLocks noGrp="1"/>
          </p:cNvSpPr>
          <p:nvPr>
            <p:ph type="body" idx="1"/>
          </p:nvPr>
        </p:nvSpPr>
        <p:spPr>
          <a:xfrm>
            <a:off x="803775" y="2598947"/>
            <a:ext cx="10550025" cy="3677348"/>
          </a:xfrm>
        </p:spPr>
        <p:txBody>
          <a:bodyPr vert="horz" lIns="91440" tIns="45720" rIns="91440" bIns="45720" rtlCol="0" anchor="t">
            <a:normAutofit/>
          </a:bodyPr>
          <a:lstStyle/>
          <a:p>
            <a:pPr marL="228600" indent="0" algn="just">
              <a:lnSpc>
                <a:spcPct val="150000"/>
              </a:lnSpc>
              <a:buNone/>
            </a:pPr>
            <a:r>
              <a:rPr lang="en-US" sz="1600" dirty="0"/>
              <a:t>The development of this slide deck by Swiss TPH builds on and adapts materials mainly from two key resources: </a:t>
            </a:r>
            <a:r>
              <a:rPr lang="en-US" sz="1600" i="1" dirty="0"/>
              <a:t>A business case for a sample registration system (SRS) in Ghana</a:t>
            </a:r>
            <a:r>
              <a:rPr lang="en-US" sz="1600" dirty="0"/>
              <a:t> (Setel, Weiss, &amp; </a:t>
            </a:r>
            <a:r>
              <a:rPr lang="en-US" sz="1600" dirty="0" err="1"/>
              <a:t>Kwarah</a:t>
            </a:r>
            <a:r>
              <a:rPr lang="en-US" sz="1600" dirty="0"/>
              <a:t>, 2023) and </a:t>
            </a:r>
            <a:r>
              <a:rPr lang="en-US" sz="1600" i="1" dirty="0"/>
              <a:t>Development of an economic case for civil registration and vital statistics: Final technical report</a:t>
            </a:r>
            <a:r>
              <a:rPr lang="en-US" sz="1600" dirty="0"/>
              <a:t> (Revenga &amp; Muñoz, 2021). We gratefully acknowledge the authors and institutions behind these works for providing foundational content and inspiration.</a:t>
            </a:r>
            <a:endParaRPr lang="en-US" sz="2000" dirty="0">
              <a:solidFill>
                <a:schemeClr val="tx1">
                  <a:alpha val="80000"/>
                </a:schemeClr>
              </a:solidFill>
              <a:latin typeface="+mn-lt"/>
              <a:ea typeface="+mn-ea"/>
              <a:cs typeface="+mn-cs"/>
            </a:endParaRPr>
          </a:p>
        </p:txBody>
      </p:sp>
      <p:grpSp>
        <p:nvGrpSpPr>
          <p:cNvPr id="470" name="Group 469">
            <a:extLst>
              <a:ext uri="{FF2B5EF4-FFF2-40B4-BE49-F238E27FC236}">
                <a16:creationId xmlns:a16="http://schemas.microsoft.com/office/drawing/2014/main" id="{78350D8D-73D6-4132-89B5-DD52F3962A7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388224" y="2325422"/>
            <a:ext cx="465458" cy="872153"/>
            <a:chOff x="11388224" y="2325422"/>
            <a:chExt cx="465458" cy="872153"/>
          </a:xfrm>
        </p:grpSpPr>
        <p:sp>
          <p:nvSpPr>
            <p:cNvPr id="471"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3764" y="2325422"/>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a:p>
          </p:txBody>
        </p:sp>
        <p:sp>
          <p:nvSpPr>
            <p:cNvPr id="472"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762544" y="255471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a:p>
          </p:txBody>
        </p:sp>
        <p:sp>
          <p:nvSpPr>
            <p:cNvPr id="473"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88224" y="306986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a:p>
          </p:txBody>
        </p:sp>
      </p:grpSp>
    </p:spTree>
    <p:extLst>
      <p:ext uri="{BB962C8B-B14F-4D97-AF65-F5344CB8AC3E}">
        <p14:creationId xmlns:p14="http://schemas.microsoft.com/office/powerpoint/2010/main" val="34879822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Freeform: Shape 12">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Freeform: Shape 14">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CDB59A1-FBB5-FC24-7506-F413A239E687}"/>
              </a:ext>
            </a:extLst>
          </p:cNvPr>
          <p:cNvSpPr>
            <a:spLocks noGrp="1"/>
          </p:cNvSpPr>
          <p:nvPr>
            <p:ph type="title"/>
          </p:nvPr>
        </p:nvSpPr>
        <p:spPr>
          <a:xfrm>
            <a:off x="1524003" y="1999615"/>
            <a:ext cx="9144000" cy="2764028"/>
          </a:xfrm>
        </p:spPr>
        <p:txBody>
          <a:bodyPr vert="horz" lIns="91440" tIns="45720" rIns="91440" bIns="45720" rtlCol="0" anchor="ctr">
            <a:normAutofit/>
          </a:bodyPr>
          <a:lstStyle/>
          <a:p>
            <a:pPr algn="ctr"/>
            <a:r>
              <a:rPr lang="en-US" sz="7200" kern="1200" dirty="0">
                <a:solidFill>
                  <a:schemeClr val="tx1"/>
                </a:solidFill>
                <a:latin typeface="+mj-lt"/>
                <a:ea typeface="+mj-ea"/>
                <a:cs typeface="+mj-cs"/>
              </a:rPr>
              <a:t>Purpose, and Scope</a:t>
            </a:r>
          </a:p>
        </p:txBody>
      </p:sp>
      <p:sp>
        <p:nvSpPr>
          <p:cNvPr id="3" name="Text Placeholder 2">
            <a:extLst>
              <a:ext uri="{FF2B5EF4-FFF2-40B4-BE49-F238E27FC236}">
                <a16:creationId xmlns:a16="http://schemas.microsoft.com/office/drawing/2014/main" id="{33368679-B911-F032-8188-B7AFBEBD80B2}"/>
              </a:ext>
            </a:extLst>
          </p:cNvPr>
          <p:cNvSpPr>
            <a:spLocks noGrp="1"/>
          </p:cNvSpPr>
          <p:nvPr>
            <p:ph type="body" idx="1"/>
          </p:nvPr>
        </p:nvSpPr>
        <p:spPr>
          <a:xfrm>
            <a:off x="1966912" y="5645150"/>
            <a:ext cx="8258176" cy="631825"/>
          </a:xfrm>
        </p:spPr>
        <p:txBody>
          <a:bodyPr vert="horz" lIns="91440" tIns="45720" rIns="91440" bIns="45720" rtlCol="0" anchor="ctr">
            <a:normAutofit/>
          </a:bodyPr>
          <a:lstStyle/>
          <a:p>
            <a:pPr algn="ctr"/>
            <a:endParaRPr lang="en-US" sz="2800" kern="1200">
              <a:solidFill>
                <a:schemeClr val="tx1"/>
              </a:solidFill>
              <a:latin typeface="+mn-lt"/>
              <a:ea typeface="+mn-ea"/>
              <a:cs typeface="+mn-cs"/>
            </a:endParaRPr>
          </a:p>
        </p:txBody>
      </p:sp>
      <p:sp>
        <p:nvSpPr>
          <p:cNvPr id="17" name="Rectangle 16">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29256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5">
          <a:extLst>
            <a:ext uri="{FF2B5EF4-FFF2-40B4-BE49-F238E27FC236}">
              <a16:creationId xmlns:a16="http://schemas.microsoft.com/office/drawing/2014/main" id="{1DFDE21F-901C-2CFA-2C35-F3C42A882045}"/>
            </a:ext>
          </a:extLst>
        </p:cNvPr>
        <p:cNvGrpSpPr/>
        <p:nvPr/>
      </p:nvGrpSpPr>
      <p:grpSpPr>
        <a:xfrm>
          <a:off x="0" y="0"/>
          <a:ext cx="0" cy="0"/>
          <a:chOff x="0" y="0"/>
          <a:chExt cx="0" cy="0"/>
        </a:xfrm>
      </p:grpSpPr>
      <p:sp useBgFill="1">
        <p:nvSpPr>
          <p:cNvPr id="132" name="Rectangle 131">
            <a:extLst>
              <a:ext uri="{FF2B5EF4-FFF2-40B4-BE49-F238E27FC236}">
                <a16:creationId xmlns:a16="http://schemas.microsoft.com/office/drawing/2014/main" id="{6C069736-5005-F5AB-DDC2-F2FFE68204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useBgFill="1">
        <p:nvSpPr>
          <p:cNvPr id="134" name="Rectangle 133">
            <a:extLst>
              <a:ext uri="{FF2B5EF4-FFF2-40B4-BE49-F238E27FC236}">
                <a16:creationId xmlns:a16="http://schemas.microsoft.com/office/drawing/2014/main" id="{2E6DF3B2-F8D6-2863-8F3E-49F7C62530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6" name="Rectangle 135">
            <a:extLst>
              <a:ext uri="{FF2B5EF4-FFF2-40B4-BE49-F238E27FC236}">
                <a16:creationId xmlns:a16="http://schemas.microsoft.com/office/drawing/2014/main" id="{9456C565-AEE1-4E69-4BBD-028F54BE63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6" name="Google Shape;126;p3">
            <a:extLst>
              <a:ext uri="{FF2B5EF4-FFF2-40B4-BE49-F238E27FC236}">
                <a16:creationId xmlns:a16="http://schemas.microsoft.com/office/drawing/2014/main" id="{C292AF83-C45B-20B5-944D-CBCA860388A7}"/>
              </a:ext>
            </a:extLst>
          </p:cNvPr>
          <p:cNvSpPr txBox="1">
            <a:spLocks noGrp="1"/>
          </p:cNvSpPr>
          <p:nvPr>
            <p:ph type="title"/>
          </p:nvPr>
        </p:nvSpPr>
        <p:spPr>
          <a:xfrm>
            <a:off x="1115568" y="548640"/>
            <a:ext cx="10168128" cy="1179576"/>
          </a:xfrm>
          <a:prstGeom prst="rect">
            <a:avLst/>
          </a:prstGeom>
        </p:spPr>
        <p:txBody>
          <a:bodyPr spcFirstLastPara="1" vert="horz" lIns="91440" tIns="45720" rIns="91440" bIns="45720" rtlCol="0" anchor="ctr" anchorCtr="0">
            <a:normAutofit/>
          </a:bodyPr>
          <a:lstStyle/>
          <a:p>
            <a:pPr marL="0" lvl="0" indent="0">
              <a:spcBef>
                <a:spcPct val="0"/>
              </a:spcBef>
              <a:spcAft>
                <a:spcPts val="0"/>
              </a:spcAft>
              <a:buClr>
                <a:schemeClr val="accent3"/>
              </a:buClr>
              <a:buSzPts val="3100"/>
            </a:pPr>
            <a:r>
              <a:rPr lang="en-US" sz="4000" kern="1200" dirty="0">
                <a:solidFill>
                  <a:schemeClr val="tx1"/>
                </a:solidFill>
                <a:latin typeface="+mj-lt"/>
                <a:ea typeface="+mj-ea"/>
                <a:cs typeface="+mj-cs"/>
              </a:rPr>
              <a:t>Problem statement</a:t>
            </a:r>
          </a:p>
        </p:txBody>
      </p:sp>
      <p:sp>
        <p:nvSpPr>
          <p:cNvPr id="138" name="Rectangle 137">
            <a:extLst>
              <a:ext uri="{FF2B5EF4-FFF2-40B4-BE49-F238E27FC236}">
                <a16:creationId xmlns:a16="http://schemas.microsoft.com/office/drawing/2014/main" id="{35617A3D-6D44-2BE4-9CE6-27FA843A06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7" name="Google Shape;127;p3">
            <a:extLst>
              <a:ext uri="{FF2B5EF4-FFF2-40B4-BE49-F238E27FC236}">
                <a16:creationId xmlns:a16="http://schemas.microsoft.com/office/drawing/2014/main" id="{54B4A09A-CE7A-F938-887F-F177D0889E27}"/>
              </a:ext>
            </a:extLst>
          </p:cNvPr>
          <p:cNvSpPr txBox="1">
            <a:spLocks noGrp="1"/>
          </p:cNvSpPr>
          <p:nvPr>
            <p:ph type="body" idx="1"/>
          </p:nvPr>
        </p:nvSpPr>
        <p:spPr>
          <a:xfrm>
            <a:off x="1115568" y="2481943"/>
            <a:ext cx="10168128" cy="3695020"/>
          </a:xfrm>
          <a:prstGeom prst="rect">
            <a:avLst/>
          </a:prstGeom>
        </p:spPr>
        <p:txBody>
          <a:bodyPr spcFirstLastPara="1" vert="horz" lIns="91440" tIns="45720" rIns="91440" bIns="45720" rtlCol="0" anchorCtr="0">
            <a:normAutofit/>
          </a:bodyPr>
          <a:lstStyle/>
          <a:p>
            <a:pPr>
              <a:buNone/>
            </a:pPr>
            <a:r>
              <a:rPr lang="en-US" sz="1600" b="1" dirty="0"/>
              <a:t>Purpose:</a:t>
            </a:r>
            <a:r>
              <a:rPr lang="en-US" sz="1600" dirty="0"/>
              <a:t> Establish urgency and context </a:t>
            </a:r>
            <a:br>
              <a:rPr lang="en-US" sz="1600" dirty="0"/>
            </a:br>
            <a:r>
              <a:rPr lang="en-US" sz="1600" b="1" dirty="0"/>
              <a:t>Include:</a:t>
            </a:r>
            <a:endParaRPr lang="en-US" sz="1600" dirty="0"/>
          </a:p>
          <a:p>
            <a:pPr>
              <a:buFont typeface="Arial" panose="020B0604020202020204" pitchFamily="34" charset="0"/>
              <a:buChar char="•"/>
            </a:pPr>
            <a:r>
              <a:rPr lang="en-US" sz="1600" dirty="0"/>
              <a:t>Data gaps (timeliness, completeness, cause-of-death coverage, subnational detail) Why existing methods (census, household surveys, models) are insufficient</a:t>
            </a:r>
          </a:p>
          <a:p>
            <a:pPr>
              <a:buFont typeface="Arial" panose="020B0604020202020204" pitchFamily="34" charset="0"/>
              <a:buChar char="•"/>
            </a:pPr>
            <a:r>
              <a:rPr lang="en-US" sz="1600" dirty="0"/>
              <a:t>Consequences for policy-making, epidemic response, SDG monitoring</a:t>
            </a:r>
          </a:p>
          <a:p>
            <a:pPr>
              <a:buFont typeface="Arial" panose="020B0604020202020204" pitchFamily="34" charset="0"/>
              <a:buChar char="•"/>
            </a:pPr>
            <a:r>
              <a:rPr lang="en-US" sz="1600" dirty="0"/>
              <a:t>If possible, add a visual (chart, map, or graphic showing gaps)</a:t>
            </a:r>
          </a:p>
          <a:p>
            <a:pPr>
              <a:buFont typeface="Arial" panose="020B0604020202020204" pitchFamily="34" charset="0"/>
              <a:buChar char="•"/>
            </a:pPr>
            <a:endParaRPr lang="en-US" sz="1600" dirty="0"/>
          </a:p>
          <a:p>
            <a:pPr>
              <a:buFont typeface="Arial" panose="020B0604020202020204" pitchFamily="34" charset="0"/>
              <a:buChar char="•"/>
            </a:pPr>
            <a:endParaRPr lang="en-US" sz="1600" dirty="0"/>
          </a:p>
          <a:p>
            <a:pPr marL="76200" indent="0">
              <a:buNone/>
            </a:pPr>
            <a:r>
              <a:rPr lang="en-US" sz="1200" b="1" dirty="0"/>
              <a:t>Resources/Examples: </a:t>
            </a:r>
          </a:p>
          <a:p>
            <a:pPr marL="76200" indent="0">
              <a:buNone/>
            </a:pPr>
            <a:r>
              <a:rPr lang="en-US" sz="1200" dirty="0"/>
              <a:t>[1] Raja MHR, </a:t>
            </a:r>
            <a:r>
              <a:rPr lang="en-US" sz="1200" dirty="0" err="1"/>
              <a:t>Hoodbhoy</a:t>
            </a:r>
            <a:r>
              <a:rPr lang="en-US" sz="1200" dirty="0"/>
              <a:t> Z, Sheikh S, Nisar MI, Soofi SB, Siddiqi S, Mirza Z, Bashir F, Mehmood MT, Samad Z. A systems-change approach to addressing the mortality surveillance gap in Pakistan. J Glob Health. 2025 Aug 4;15:03027. </a:t>
            </a:r>
            <a:r>
              <a:rPr lang="en-US" sz="1200" dirty="0" err="1"/>
              <a:t>doi</a:t>
            </a:r>
            <a:r>
              <a:rPr lang="en-US" sz="1200" dirty="0"/>
              <a:t>: 10.7189/jogh.15.03027. PMID: 40755021; PMCID: PMC12319398.</a:t>
            </a:r>
          </a:p>
          <a:p>
            <a:pPr marL="76200" indent="0">
              <a:buNone/>
            </a:pPr>
            <a:endParaRPr lang="en-US" sz="1600" dirty="0"/>
          </a:p>
        </p:txBody>
      </p:sp>
    </p:spTree>
    <p:extLst>
      <p:ext uri="{BB962C8B-B14F-4D97-AF65-F5344CB8AC3E}">
        <p14:creationId xmlns:p14="http://schemas.microsoft.com/office/powerpoint/2010/main" val="7629706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5"/>
        <p:cNvGrpSpPr/>
        <p:nvPr/>
      </p:nvGrpSpPr>
      <p:grpSpPr>
        <a:xfrm>
          <a:off x="0" y="0"/>
          <a:ext cx="0" cy="0"/>
          <a:chOff x="0" y="0"/>
          <a:chExt cx="0" cy="0"/>
        </a:xfrm>
      </p:grpSpPr>
      <p:sp useBgFill="1">
        <p:nvSpPr>
          <p:cNvPr id="132" name="Rectangle 131">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4" name="Rectangle 133">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6" name="Rectangle 135">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6" name="Google Shape;126;p3"/>
          <p:cNvSpPr txBox="1">
            <a:spLocks noGrp="1"/>
          </p:cNvSpPr>
          <p:nvPr>
            <p:ph type="title"/>
          </p:nvPr>
        </p:nvSpPr>
        <p:spPr>
          <a:xfrm>
            <a:off x="1115568" y="548640"/>
            <a:ext cx="10168128" cy="1179576"/>
          </a:xfrm>
          <a:prstGeom prst="rect">
            <a:avLst/>
          </a:prstGeom>
        </p:spPr>
        <p:txBody>
          <a:bodyPr spcFirstLastPara="1" vert="horz" lIns="91440" tIns="45720" rIns="91440" bIns="45720" rtlCol="0" anchor="ctr" anchorCtr="0">
            <a:normAutofit/>
          </a:bodyPr>
          <a:lstStyle/>
          <a:p>
            <a:pPr marL="0" lvl="0" indent="0">
              <a:spcBef>
                <a:spcPct val="0"/>
              </a:spcBef>
              <a:spcAft>
                <a:spcPts val="0"/>
              </a:spcAft>
              <a:buClr>
                <a:schemeClr val="accent3"/>
              </a:buClr>
              <a:buSzPts val="3100"/>
            </a:pPr>
            <a:r>
              <a:rPr lang="en-US" sz="4000" kern="1200" dirty="0">
                <a:solidFill>
                  <a:schemeClr val="tx1"/>
                </a:solidFill>
                <a:latin typeface="+mj-lt"/>
                <a:ea typeface="+mj-ea"/>
                <a:cs typeface="+mj-cs"/>
              </a:rPr>
              <a:t>Purpose and vision</a:t>
            </a:r>
          </a:p>
        </p:txBody>
      </p:sp>
      <p:sp>
        <p:nvSpPr>
          <p:cNvPr id="138" name="Rectangle 137">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27" name="Google Shape;127;p3"/>
          <p:cNvSpPr txBox="1">
            <a:spLocks noGrp="1"/>
          </p:cNvSpPr>
          <p:nvPr>
            <p:ph type="body" idx="1"/>
          </p:nvPr>
        </p:nvSpPr>
        <p:spPr>
          <a:xfrm>
            <a:off x="1115568" y="2481943"/>
            <a:ext cx="10168128" cy="3695020"/>
          </a:xfrm>
          <a:prstGeom prst="rect">
            <a:avLst/>
          </a:prstGeom>
        </p:spPr>
        <p:txBody>
          <a:bodyPr spcFirstLastPara="1" vert="horz" lIns="91440" tIns="45720" rIns="91440" bIns="45720" rtlCol="0" anchorCtr="0">
            <a:normAutofit/>
          </a:bodyPr>
          <a:lstStyle/>
          <a:p>
            <a:pPr>
              <a:buNone/>
            </a:pPr>
            <a:r>
              <a:rPr lang="en-US" sz="1600" b="1" dirty="0"/>
              <a:t>Purpose:</a:t>
            </a:r>
            <a:r>
              <a:rPr lang="en-US" sz="1600" dirty="0"/>
              <a:t> Link the SRS to broader national goals</a:t>
            </a:r>
            <a:br>
              <a:rPr lang="en-US" sz="1600" dirty="0"/>
            </a:br>
            <a:r>
              <a:rPr lang="en-US" sz="1600" b="1" dirty="0"/>
              <a:t>Include:</a:t>
            </a:r>
            <a:endParaRPr lang="en-US" sz="1600" dirty="0"/>
          </a:p>
          <a:p>
            <a:pPr>
              <a:buFont typeface="Arial" panose="020B0604020202020204" pitchFamily="34" charset="0"/>
              <a:buChar char="•"/>
            </a:pPr>
            <a:r>
              <a:rPr lang="en-US" sz="1600" dirty="0"/>
              <a:t>Purpose statement: e.g., “Enable government to continuously produce reliable mortality and cause-of-death data”</a:t>
            </a:r>
          </a:p>
          <a:p>
            <a:pPr>
              <a:buFont typeface="Arial" panose="020B0604020202020204" pitchFamily="34" charset="0"/>
              <a:buChar char="•"/>
            </a:pPr>
            <a:r>
              <a:rPr lang="en-US" sz="1600" dirty="0"/>
              <a:t>Vision: data-driven decision-making, health security, CRVS improvement</a:t>
            </a:r>
          </a:p>
          <a:p>
            <a:pPr>
              <a:buFont typeface="Arial" panose="020B0604020202020204" pitchFamily="34" charset="0"/>
              <a:buChar char="•"/>
            </a:pPr>
            <a:r>
              <a:rPr lang="en-US" sz="1600" dirty="0"/>
              <a:t>Alignment with national development plans, health strategies, and global commitments (SDGs, UHC, health security frameworks)</a:t>
            </a:r>
          </a:p>
          <a:p>
            <a:pPr>
              <a:buFont typeface="Arial" panose="020B0604020202020204" pitchFamily="34" charset="0"/>
              <a:buChar char="•"/>
            </a:pPr>
            <a:r>
              <a:rPr lang="en-US" sz="1600" dirty="0"/>
              <a:t>List scope items clearly: births, deaths, causes of death, etc.</a:t>
            </a:r>
          </a:p>
          <a:p>
            <a:pPr>
              <a:buFont typeface="Arial" panose="020B0604020202020204" pitchFamily="34" charset="0"/>
              <a:buChar char="•"/>
            </a:pPr>
            <a:r>
              <a:rPr lang="en-US" sz="1600" dirty="0"/>
              <a:t>State expected geographic coverage and level of representativeness.</a:t>
            </a:r>
          </a:p>
          <a:p>
            <a:pPr>
              <a:buFont typeface="Arial" panose="020B0604020202020204" pitchFamily="34" charset="0"/>
              <a:buChar char="•"/>
            </a:pPr>
            <a:endParaRPr lang="en-US" sz="1600" dirty="0"/>
          </a:p>
          <a:p>
            <a:pPr marL="76200" indent="0">
              <a:buNone/>
            </a:pPr>
            <a:r>
              <a:rPr lang="en-US" sz="1200" dirty="0"/>
              <a:t>*Refer to the SRS implementation vision developed in the situational assessment report.</a:t>
            </a:r>
          </a:p>
          <a:p>
            <a:pPr marL="76200" indent="0">
              <a:buNone/>
            </a:pPr>
            <a:endParaRPr lang="en-US"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43"/>
        <p:cNvGrpSpPr/>
        <p:nvPr/>
      </p:nvGrpSpPr>
      <p:grpSpPr>
        <a:xfrm>
          <a:off x="0" y="0"/>
          <a:ext cx="0" cy="0"/>
          <a:chOff x="0" y="0"/>
          <a:chExt cx="0" cy="0"/>
        </a:xfrm>
      </p:grpSpPr>
      <p:sp useBgFill="1">
        <p:nvSpPr>
          <p:cNvPr id="153" name="Rectangle 152">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5" name="Rectangle 154">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7" name="Rectangle 156">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4" name="Google Shape;144;p6"/>
          <p:cNvSpPr txBox="1">
            <a:spLocks noGrp="1"/>
          </p:cNvSpPr>
          <p:nvPr>
            <p:ph type="title"/>
          </p:nvPr>
        </p:nvSpPr>
        <p:spPr>
          <a:xfrm>
            <a:off x="1115568" y="548640"/>
            <a:ext cx="10168128" cy="1179576"/>
          </a:xfrm>
          <a:prstGeom prst="rect">
            <a:avLst/>
          </a:prstGeom>
        </p:spPr>
        <p:txBody>
          <a:bodyPr spcFirstLastPara="1" vert="horz" lIns="91440" tIns="45720" rIns="91440" bIns="45720" rtlCol="0" anchor="ctr" anchorCtr="0">
            <a:normAutofit/>
          </a:bodyPr>
          <a:lstStyle/>
          <a:p>
            <a:pPr marL="0" lvl="0" indent="0">
              <a:spcBef>
                <a:spcPct val="0"/>
              </a:spcBef>
              <a:spcAft>
                <a:spcPts val="0"/>
              </a:spcAft>
              <a:buClr>
                <a:schemeClr val="accent3"/>
              </a:buClr>
              <a:buSzPts val="3100"/>
            </a:pPr>
            <a:r>
              <a:rPr lang="en-US" sz="4000" kern="1200" dirty="0">
                <a:solidFill>
                  <a:schemeClr val="tx1"/>
                </a:solidFill>
                <a:latin typeface="+mj-lt"/>
                <a:ea typeface="+mj-ea"/>
                <a:cs typeface="+mj-cs"/>
              </a:rPr>
              <a:t>What is an SRS?</a:t>
            </a:r>
          </a:p>
        </p:txBody>
      </p:sp>
      <p:sp>
        <p:nvSpPr>
          <p:cNvPr id="162" name="Rectangle 161">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Text Placeholder 2">
            <a:extLst>
              <a:ext uri="{FF2B5EF4-FFF2-40B4-BE49-F238E27FC236}">
                <a16:creationId xmlns:a16="http://schemas.microsoft.com/office/drawing/2014/main" id="{84D2602A-0EE0-08A2-2A33-7486B75F17F7}"/>
              </a:ext>
            </a:extLst>
          </p:cNvPr>
          <p:cNvSpPr>
            <a:spLocks noGrp="1"/>
          </p:cNvSpPr>
          <p:nvPr>
            <p:ph type="body" idx="1"/>
          </p:nvPr>
        </p:nvSpPr>
        <p:spPr>
          <a:xfrm>
            <a:off x="879894" y="2487168"/>
            <a:ext cx="10793946" cy="3950250"/>
          </a:xfrm>
        </p:spPr>
        <p:txBody>
          <a:bodyPr/>
          <a:lstStyle/>
          <a:p>
            <a:pPr>
              <a:buNone/>
            </a:pPr>
            <a:r>
              <a:rPr lang="en-US" sz="1600" b="1" dirty="0"/>
              <a:t>Purpose:</a:t>
            </a:r>
            <a:r>
              <a:rPr lang="en-US" sz="1600" dirty="0"/>
              <a:t> Explain the concept simply</a:t>
            </a:r>
          </a:p>
          <a:p>
            <a:pPr>
              <a:buNone/>
            </a:pPr>
            <a:br>
              <a:rPr lang="en-US" sz="1600" dirty="0"/>
            </a:br>
            <a:r>
              <a:rPr lang="en-US" sz="1600" b="1" dirty="0"/>
              <a:t>Include:</a:t>
            </a:r>
            <a:endParaRPr lang="en-US" sz="1600" dirty="0"/>
          </a:p>
          <a:p>
            <a:pPr>
              <a:buFont typeface="Arial" panose="020B0604020202020204" pitchFamily="34" charset="0"/>
              <a:buChar char="•"/>
            </a:pPr>
            <a:r>
              <a:rPr lang="en-US" sz="1600" dirty="0"/>
              <a:t>Definition of SRS Core functions: notification &amp; registration, cause-of-death assignment, integration with CRVS</a:t>
            </a:r>
          </a:p>
          <a:p>
            <a:pPr>
              <a:buFont typeface="Arial" panose="020B0604020202020204" pitchFamily="34" charset="0"/>
              <a:buChar char="•"/>
            </a:pPr>
            <a:r>
              <a:rPr lang="en-US" sz="1600" dirty="0"/>
              <a:t>Simple diagram showing data flow from community to national level</a:t>
            </a:r>
          </a:p>
          <a:p>
            <a:pPr>
              <a:buFont typeface="Arial" panose="020B0604020202020204" pitchFamily="34" charset="0"/>
              <a:buChar char="•"/>
            </a:pPr>
            <a:r>
              <a:rPr lang="en-US" sz="1600" dirty="0"/>
              <a:t>How it complements existing systems</a:t>
            </a:r>
          </a:p>
          <a:p>
            <a:endParaRPr lang="en-US" sz="2000" dirty="0"/>
          </a:p>
          <a:p>
            <a:pPr marL="76200" indent="0">
              <a:buNone/>
            </a:pPr>
            <a:r>
              <a:rPr lang="en-US" sz="1200" b="1" dirty="0"/>
              <a:t>Resources/Examples: </a:t>
            </a:r>
          </a:p>
          <a:p>
            <a:pPr marL="76200" indent="0">
              <a:buNone/>
            </a:pPr>
            <a:r>
              <a:rPr lang="en-US" sz="1200" dirty="0"/>
              <a:t>[2] Amouzou, A., </a:t>
            </a:r>
            <a:r>
              <a:rPr lang="en-US" sz="1200" dirty="0" err="1"/>
              <a:t>Aveika</a:t>
            </a:r>
            <a:r>
              <a:rPr lang="en-US" sz="1200" dirty="0"/>
              <a:t>, A., Van Dyk, F., Kante, M., Koffi, A., Rahman, H., Williams, E., Wilson, E., &amp; Zack, K. (2025). Planning, implementing and sustaining a sample mortality surveillance system: 12 steps [Technical document in preparation, not publicly available]. Bill &amp; Melinda Gates Foundation / COMSA Mozambique.</a:t>
            </a:r>
          </a:p>
          <a:p>
            <a:pPr marL="76200" indent="0">
              <a:buNone/>
            </a:pPr>
            <a:endParaRPr lang="en-CH" sz="1100" dirty="0"/>
          </a:p>
        </p:txBody>
      </p:sp>
    </p:spTree>
    <p:extLst>
      <p:ext uri="{BB962C8B-B14F-4D97-AF65-F5344CB8AC3E}">
        <p14:creationId xmlns:p14="http://schemas.microsoft.com/office/powerpoint/2010/main" val="25047819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61"/>
        <p:cNvGrpSpPr/>
        <p:nvPr/>
      </p:nvGrpSpPr>
      <p:grpSpPr>
        <a:xfrm>
          <a:off x="0" y="0"/>
          <a:ext cx="0" cy="0"/>
          <a:chOff x="0" y="0"/>
          <a:chExt cx="0" cy="0"/>
        </a:xfrm>
      </p:grpSpPr>
      <p:sp useBgFill="1">
        <p:nvSpPr>
          <p:cNvPr id="1078" name="Rectangle 1077">
            <a:extLst>
              <a:ext uri="{FF2B5EF4-FFF2-40B4-BE49-F238E27FC236}">
                <a16:creationId xmlns:a16="http://schemas.microsoft.com/office/drawing/2014/main" id="{889D5D69-307E-4862-950C-1A7CC8A22B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9" name="!!Rectangle">
            <a:extLst>
              <a:ext uri="{FF2B5EF4-FFF2-40B4-BE49-F238E27FC236}">
                <a16:creationId xmlns:a16="http://schemas.microsoft.com/office/drawing/2014/main" id="{2100E061-779B-4006-BC39-114A057A71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026" name="Picture 2" descr="A person carrying a baby in a sling&#10;&#10;AI-generated content may be incorrect.">
            <a:extLst>
              <a:ext uri="{FF2B5EF4-FFF2-40B4-BE49-F238E27FC236}">
                <a16:creationId xmlns:a16="http://schemas.microsoft.com/office/drawing/2014/main" id="{7FD3A61E-D709-EBC4-CC3A-E56FEB8946E6}"/>
              </a:ext>
            </a:extLst>
          </p:cNvPr>
          <p:cNvPicPr>
            <a:picLocks noChangeAspect="1" noChangeArrowheads="1"/>
          </p:cNvPicPr>
          <p:nvPr/>
        </p:nvPicPr>
        <p:blipFill>
          <a:blip r:embed="rId3">
            <a:duotone>
              <a:schemeClr val="accent1">
                <a:shade val="45000"/>
                <a:satMod val="135000"/>
              </a:schemeClr>
              <a:prstClr val="white"/>
            </a:duotone>
            <a:alphaModFix amt="35000"/>
            <a:extLst>
              <a:ext uri="{BEBA8EAE-BF5A-486C-A8C5-ECC9F3942E4B}">
                <a14:imgProps xmlns:a14="http://schemas.microsoft.com/office/drawing/2010/main">
                  <a14:imgLayer r:embed="rId4">
                    <a14:imgEffect>
                      <a14:colorTemperature colorTemp="8800"/>
                    </a14:imgEffect>
                  </a14:imgLayer>
                </a14:imgProps>
              </a:ext>
              <a:ext uri="{28A0092B-C50C-407E-A947-70E740481C1C}">
                <a14:useLocalDpi xmlns:a14="http://schemas.microsoft.com/office/drawing/2010/main" val="0"/>
              </a:ext>
            </a:extLst>
          </a:blip>
          <a:srcRect t="15003" b="410"/>
          <a:stretch>
            <a:fillRect/>
          </a:stretch>
        </p:blipFill>
        <p:spPr bwMode="auto">
          <a:xfrm>
            <a:off x="20" y="10"/>
            <a:ext cx="12191981" cy="685798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8262B46-18AA-8DB2-8939-79B6C5D7A3F8}"/>
              </a:ext>
            </a:extLst>
          </p:cNvPr>
          <p:cNvSpPr>
            <a:spLocks noGrp="1"/>
          </p:cNvSpPr>
          <p:nvPr>
            <p:ph type="title"/>
          </p:nvPr>
        </p:nvSpPr>
        <p:spPr>
          <a:xfrm>
            <a:off x="838200" y="698643"/>
            <a:ext cx="5243394" cy="5189746"/>
          </a:xfrm>
        </p:spPr>
        <p:txBody>
          <a:bodyPr vert="horz" lIns="91440" tIns="45720" rIns="91440" bIns="45720" rtlCol="0" anchor="t">
            <a:normAutofit/>
          </a:bodyPr>
          <a:lstStyle/>
          <a:p>
            <a:pPr>
              <a:spcBef>
                <a:spcPct val="0"/>
              </a:spcBef>
            </a:pPr>
            <a:r>
              <a:rPr lang="en-US" sz="8000" dirty="0">
                <a:solidFill>
                  <a:srgbClr val="FFFFFF"/>
                </a:solidFill>
              </a:rPr>
              <a:t>SRS is feasible … and Leads to Action</a:t>
            </a:r>
          </a:p>
        </p:txBody>
      </p:sp>
      <p:cxnSp>
        <p:nvCxnSpPr>
          <p:cNvPr id="1080" name="Straight Connector 1079">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23622" y="373056"/>
            <a:ext cx="0" cy="6476066"/>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sp>
        <p:nvSpPr>
          <p:cNvPr id="1081"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5948" y="740316"/>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bg1"/>
          </a:solidFill>
          <a:ln w="60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2"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4728" y="969611"/>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3"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10408" y="1484755"/>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bg1"/>
          </a:solidFill>
          <a:ln w="61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2" name="Google Shape;162;p8"/>
          <p:cNvSpPr txBox="1">
            <a:spLocks noGrp="1"/>
          </p:cNvSpPr>
          <p:nvPr>
            <p:ph type="body" idx="1"/>
          </p:nvPr>
        </p:nvSpPr>
        <p:spPr>
          <a:xfrm>
            <a:off x="6238122" y="698643"/>
            <a:ext cx="5115678" cy="5301467"/>
          </a:xfrm>
          <a:prstGeom prst="rect">
            <a:avLst/>
          </a:prstGeom>
          <a:solidFill>
            <a:srgbClr val="FFFFFF">
              <a:alpha val="50196"/>
            </a:srgbClr>
          </a:solidFill>
        </p:spPr>
        <p:txBody>
          <a:bodyPr spcFirstLastPara="1" vert="horz" lIns="91440" tIns="45720" rIns="91440" bIns="45720" rtlCol="0" anchor="b" anchorCtr="0">
            <a:normAutofit/>
          </a:bodyPr>
          <a:lstStyle/>
          <a:p>
            <a:pPr marL="0" lvl="0" indent="0">
              <a:lnSpc>
                <a:spcPct val="90000"/>
              </a:lnSpc>
              <a:spcBef>
                <a:spcPts val="0"/>
              </a:spcBef>
              <a:spcAft>
                <a:spcPts val="0"/>
              </a:spcAft>
              <a:buClr>
                <a:schemeClr val="dk1"/>
              </a:buClr>
              <a:buSzPts val="2200"/>
              <a:buNone/>
            </a:pPr>
            <a:r>
              <a:rPr lang="en-US" sz="1400" b="1" dirty="0">
                <a:latin typeface="+mn-lt"/>
                <a:ea typeface="+mn-ea"/>
                <a:cs typeface="+mn-cs"/>
              </a:rPr>
              <a:t>Three SRS systems in Africa </a:t>
            </a:r>
          </a:p>
          <a:p>
            <a:pPr marL="457200" lvl="1" indent="-228600">
              <a:lnSpc>
                <a:spcPct val="90000"/>
              </a:lnSpc>
              <a:spcBef>
                <a:spcPts val="0"/>
              </a:spcBef>
              <a:buSzPts val="2200"/>
            </a:pPr>
            <a:r>
              <a:rPr lang="en-US" sz="1400" dirty="0">
                <a:latin typeface="+mn-lt"/>
                <a:ea typeface="+mn-ea"/>
                <a:cs typeface="+mn-cs"/>
              </a:rPr>
              <a:t>Sierra Leone (2018 – present)</a:t>
            </a:r>
          </a:p>
          <a:p>
            <a:pPr marL="457200" lvl="1" indent="-228600">
              <a:lnSpc>
                <a:spcPct val="90000"/>
              </a:lnSpc>
              <a:spcBef>
                <a:spcPts val="0"/>
              </a:spcBef>
              <a:buSzPts val="2200"/>
            </a:pPr>
            <a:r>
              <a:rPr lang="en-US" sz="1400" dirty="0">
                <a:latin typeface="+mn-lt"/>
                <a:ea typeface="+mn-ea"/>
                <a:cs typeface="+mn-cs"/>
              </a:rPr>
              <a:t>Mozambique (2018 – present)</a:t>
            </a:r>
          </a:p>
          <a:p>
            <a:pPr marL="457200" lvl="1" indent="-228600">
              <a:lnSpc>
                <a:spcPct val="90000"/>
              </a:lnSpc>
              <a:spcBef>
                <a:spcPts val="0"/>
              </a:spcBef>
              <a:buSzPts val="2200"/>
            </a:pPr>
            <a:r>
              <a:rPr lang="en-US" sz="1400" dirty="0">
                <a:latin typeface="+mn-lt"/>
                <a:ea typeface="+mn-ea"/>
                <a:cs typeface="+mn-cs"/>
              </a:rPr>
              <a:t>Tanzania (1992 – 2004)</a:t>
            </a:r>
          </a:p>
          <a:p>
            <a:pPr marL="228600" indent="-228600">
              <a:lnSpc>
                <a:spcPct val="90000"/>
              </a:lnSpc>
            </a:pPr>
            <a:endParaRPr lang="en-US" sz="1400" dirty="0">
              <a:latin typeface="+mn-lt"/>
              <a:ea typeface="+mn-ea"/>
              <a:cs typeface="+mn-cs"/>
            </a:endParaRPr>
          </a:p>
          <a:p>
            <a:pPr marL="228600" indent="-228600">
              <a:lnSpc>
                <a:spcPct val="90000"/>
              </a:lnSpc>
            </a:pPr>
            <a:endParaRPr lang="en-US" sz="1400" dirty="0">
              <a:latin typeface="+mn-lt"/>
              <a:ea typeface="+mn-ea"/>
              <a:cs typeface="+mn-cs"/>
            </a:endParaRPr>
          </a:p>
          <a:p>
            <a:pPr marL="0" indent="0">
              <a:lnSpc>
                <a:spcPct val="90000"/>
              </a:lnSpc>
              <a:buNone/>
            </a:pPr>
            <a:r>
              <a:rPr lang="en-US" sz="1400" b="1" dirty="0">
                <a:latin typeface="+mn-lt"/>
                <a:ea typeface="+mn-ea"/>
                <a:cs typeface="+mn-cs"/>
              </a:rPr>
              <a:t>Sample use cases:</a:t>
            </a:r>
          </a:p>
          <a:p>
            <a:pPr marL="0" lvl="1" indent="0">
              <a:lnSpc>
                <a:spcPct val="90000"/>
              </a:lnSpc>
              <a:buSzPts val="2200"/>
              <a:buNone/>
            </a:pPr>
            <a:r>
              <a:rPr lang="en-US" sz="1400" b="1" dirty="0">
                <a:latin typeface="+mn-lt"/>
                <a:ea typeface="+mn-ea"/>
                <a:cs typeface="+mn-c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
                  </a:ext>
                </a:extLst>
              </a:rPr>
              <a:t>Sierra Leone: </a:t>
            </a:r>
            <a:r>
              <a:rPr lang="en-US" sz="1400" dirty="0">
                <a:latin typeface="+mn-lt"/>
                <a:ea typeface="+mn-ea"/>
                <a:cs typeface="+mn-c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
                  </a:ext>
                </a:extLst>
              </a:rPr>
              <a:t>Uncovered significant, previously undetected malaria mortality in adults. Led to deeper investigation, triangulation with other data sources, and influencing current policy discussions. Other findings led WHO to revise estimate of maternal mortality downward for Sierra Leone [3]. </a:t>
            </a:r>
          </a:p>
          <a:p>
            <a:pPr marL="0" lvl="1" indent="0">
              <a:lnSpc>
                <a:spcPct val="90000"/>
              </a:lnSpc>
              <a:buSzPts val="2200"/>
              <a:buNone/>
            </a:pPr>
            <a:endParaRPr lang="en-US" sz="1400" dirty="0">
              <a:latin typeface="+mn-lt"/>
              <a:ea typeface="+mn-ea"/>
              <a:cs typeface="+mn-cs"/>
            </a:endParaRPr>
          </a:p>
          <a:p>
            <a:pPr marL="0" lvl="1" indent="0">
              <a:lnSpc>
                <a:spcPct val="90000"/>
              </a:lnSpc>
              <a:buSzPts val="2200"/>
              <a:buNone/>
            </a:pPr>
            <a:r>
              <a:rPr lang="en-US" sz="1400" b="1" dirty="0">
                <a:latin typeface="+mn-lt"/>
                <a:ea typeface="+mn-ea"/>
                <a:cs typeface="+mn-cs"/>
              </a:rPr>
              <a:t>Mozambique: </a:t>
            </a:r>
            <a:r>
              <a:rPr lang="en-US" sz="1400" dirty="0">
                <a:latin typeface="+mn-lt"/>
                <a:ea typeface="+mn-ea"/>
                <a:cs typeface="+mn-cs"/>
              </a:rPr>
              <a:t>Fully integrated into government systems in 2022. Most recent data currently being fed into regional policy and planning process. </a:t>
            </a:r>
          </a:p>
          <a:p>
            <a:pPr marL="0" lvl="1" indent="0">
              <a:lnSpc>
                <a:spcPct val="90000"/>
              </a:lnSpc>
              <a:buSzPts val="2200"/>
              <a:buNone/>
            </a:pPr>
            <a:endParaRPr lang="en-US" sz="1400" dirty="0">
              <a:latin typeface="+mn-lt"/>
              <a:ea typeface="+mn-ea"/>
              <a:cs typeface="+mn-cs"/>
            </a:endParaRPr>
          </a:p>
          <a:p>
            <a:pPr marL="0" lvl="1" indent="0">
              <a:lnSpc>
                <a:spcPct val="90000"/>
              </a:lnSpc>
              <a:spcBef>
                <a:spcPts val="0"/>
              </a:spcBef>
              <a:buSzPts val="2200"/>
              <a:buNone/>
            </a:pPr>
            <a:r>
              <a:rPr lang="en-US" sz="1400" b="1" dirty="0">
                <a:latin typeface="+mn-lt"/>
                <a:ea typeface="+mn-ea"/>
                <a:cs typeface="+mn-cs"/>
              </a:rPr>
              <a:t>Tanzania: </a:t>
            </a:r>
            <a:r>
              <a:rPr lang="en-US" sz="1400" dirty="0">
                <a:latin typeface="+mn-lt"/>
                <a:ea typeface="+mn-ea"/>
                <a:cs typeface="+mn-cs"/>
              </a:rPr>
              <a:t>Uncovered huge burden of child malaria mortality occurring at home after treatment; district reallocated annual budget to establish bed net revolving fund; government changed first-line malaria drug [4]. Data also used to develop national NCD policy [5]</a:t>
            </a:r>
          </a:p>
        </p:txBody>
      </p:sp>
    </p:spTree>
    <p:extLst>
      <p:ext uri="{BB962C8B-B14F-4D97-AF65-F5344CB8AC3E}">
        <p14:creationId xmlns:p14="http://schemas.microsoft.com/office/powerpoint/2010/main" val="33953788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43">
          <a:extLst>
            <a:ext uri="{FF2B5EF4-FFF2-40B4-BE49-F238E27FC236}">
              <a16:creationId xmlns:a16="http://schemas.microsoft.com/office/drawing/2014/main" id="{156B5051-F6B0-F3EE-06D8-7A6DB810E5E1}"/>
            </a:ext>
          </a:extLst>
        </p:cNvPr>
        <p:cNvGrpSpPr/>
        <p:nvPr/>
      </p:nvGrpSpPr>
      <p:grpSpPr>
        <a:xfrm>
          <a:off x="0" y="0"/>
          <a:ext cx="0" cy="0"/>
          <a:chOff x="0" y="0"/>
          <a:chExt cx="0" cy="0"/>
        </a:xfrm>
      </p:grpSpPr>
      <p:sp useBgFill="1">
        <p:nvSpPr>
          <p:cNvPr id="153" name="Rectangle 152">
            <a:extLst>
              <a:ext uri="{FF2B5EF4-FFF2-40B4-BE49-F238E27FC236}">
                <a16:creationId xmlns:a16="http://schemas.microsoft.com/office/drawing/2014/main" id="{08CD2A1C-8BE4-1389-6EA2-4F001D222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useBgFill="1">
        <p:nvSpPr>
          <p:cNvPr id="155" name="Rectangle 154">
            <a:extLst>
              <a:ext uri="{FF2B5EF4-FFF2-40B4-BE49-F238E27FC236}">
                <a16:creationId xmlns:a16="http://schemas.microsoft.com/office/drawing/2014/main" id="{47BEAA59-7D16-7CB7-D4B1-C18B837B8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7" name="Rectangle 156">
            <a:extLst>
              <a:ext uri="{FF2B5EF4-FFF2-40B4-BE49-F238E27FC236}">
                <a16:creationId xmlns:a16="http://schemas.microsoft.com/office/drawing/2014/main" id="{31309784-01FA-A274-3BA8-BBB58A8A76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4" name="Google Shape;144;p6">
            <a:extLst>
              <a:ext uri="{FF2B5EF4-FFF2-40B4-BE49-F238E27FC236}">
                <a16:creationId xmlns:a16="http://schemas.microsoft.com/office/drawing/2014/main" id="{C30E80C0-AC98-7B7B-D2BC-435490072596}"/>
              </a:ext>
            </a:extLst>
          </p:cNvPr>
          <p:cNvSpPr txBox="1">
            <a:spLocks noGrp="1"/>
          </p:cNvSpPr>
          <p:nvPr>
            <p:ph type="title"/>
          </p:nvPr>
        </p:nvSpPr>
        <p:spPr>
          <a:xfrm>
            <a:off x="1115568" y="548640"/>
            <a:ext cx="10168128" cy="1179576"/>
          </a:xfrm>
          <a:prstGeom prst="rect">
            <a:avLst/>
          </a:prstGeom>
        </p:spPr>
        <p:txBody>
          <a:bodyPr spcFirstLastPara="1" vert="horz" lIns="91440" tIns="45720" rIns="91440" bIns="45720" rtlCol="0" anchor="ctr" anchorCtr="0">
            <a:normAutofit/>
          </a:bodyPr>
          <a:lstStyle/>
          <a:p>
            <a:pPr marL="0" lvl="0" indent="0">
              <a:spcBef>
                <a:spcPct val="0"/>
              </a:spcBef>
              <a:spcAft>
                <a:spcPts val="0"/>
              </a:spcAft>
              <a:buClr>
                <a:schemeClr val="accent3"/>
              </a:buClr>
              <a:buSzPts val="3100"/>
            </a:pPr>
            <a:r>
              <a:rPr lang="en-US" sz="4000" kern="1200" dirty="0">
                <a:solidFill>
                  <a:schemeClr val="tx1"/>
                </a:solidFill>
                <a:latin typeface="+mj-lt"/>
                <a:ea typeface="+mj-ea"/>
                <a:cs typeface="+mj-cs"/>
              </a:rPr>
              <a:t>Comparative advantage</a:t>
            </a:r>
          </a:p>
        </p:txBody>
      </p:sp>
      <p:sp>
        <p:nvSpPr>
          <p:cNvPr id="162" name="Rectangle 161">
            <a:extLst>
              <a:ext uri="{FF2B5EF4-FFF2-40B4-BE49-F238E27FC236}">
                <a16:creationId xmlns:a16="http://schemas.microsoft.com/office/drawing/2014/main" id="{95E93F25-622E-0633-89F7-35ACA94C6E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 Placeholder 2">
            <a:extLst>
              <a:ext uri="{FF2B5EF4-FFF2-40B4-BE49-F238E27FC236}">
                <a16:creationId xmlns:a16="http://schemas.microsoft.com/office/drawing/2014/main" id="{C4030D68-CC0E-8541-068D-603D6E75DA29}"/>
              </a:ext>
            </a:extLst>
          </p:cNvPr>
          <p:cNvSpPr>
            <a:spLocks noGrp="1"/>
          </p:cNvSpPr>
          <p:nvPr>
            <p:ph type="body" idx="1"/>
          </p:nvPr>
        </p:nvSpPr>
        <p:spPr>
          <a:xfrm>
            <a:off x="518160" y="2487168"/>
            <a:ext cx="11155680" cy="3950250"/>
          </a:xfrm>
        </p:spPr>
        <p:txBody>
          <a:bodyPr/>
          <a:lstStyle/>
          <a:p>
            <a:pPr>
              <a:buNone/>
            </a:pPr>
            <a:r>
              <a:rPr lang="en-US" sz="1600" b="1" dirty="0"/>
              <a:t>Purpose:</a:t>
            </a:r>
            <a:r>
              <a:rPr lang="en-US" sz="1600" dirty="0"/>
              <a:t> Show why SRS is better than alternatives</a:t>
            </a:r>
            <a:br>
              <a:rPr lang="en-US" sz="1600" dirty="0"/>
            </a:br>
            <a:r>
              <a:rPr lang="en-US" sz="1600" b="1" dirty="0"/>
              <a:t>Include:</a:t>
            </a:r>
            <a:endParaRPr lang="en-US" sz="1600" dirty="0"/>
          </a:p>
          <a:p>
            <a:pPr>
              <a:buFont typeface="Arial" panose="020B0604020202020204" pitchFamily="34" charset="0"/>
              <a:buChar char="•"/>
            </a:pPr>
            <a:r>
              <a:rPr lang="en-US" sz="1600" dirty="0"/>
              <a:t>Limitations of current data sources (timeliness, representativeness, cost)</a:t>
            </a:r>
          </a:p>
          <a:p>
            <a:pPr>
              <a:buFont typeface="Arial" panose="020B0604020202020204" pitchFamily="34" charset="0"/>
              <a:buChar char="•"/>
            </a:pPr>
            <a:r>
              <a:rPr lang="en-US" sz="1600" dirty="0"/>
              <a:t>Unique value of SRS (cause-of-death detail, continuous data, actionable at subnational level)</a:t>
            </a:r>
          </a:p>
          <a:p>
            <a:pPr>
              <a:buFont typeface="Arial" panose="020B0604020202020204" pitchFamily="34" charset="0"/>
              <a:buChar char="•"/>
            </a:pPr>
            <a:r>
              <a:rPr lang="en-US" sz="1600" dirty="0"/>
              <a:t>How it integrates with CRVS, disease surveillance, and national statistics</a:t>
            </a:r>
          </a:p>
          <a:p>
            <a:pPr>
              <a:buFont typeface="Arial" panose="020B0604020202020204" pitchFamily="34" charset="0"/>
              <a:buChar char="•"/>
            </a:pPr>
            <a:r>
              <a:rPr lang="en-US" sz="1600" dirty="0"/>
              <a:t>Differential cost of measuring SDG indicators with SRS vs alternatives</a:t>
            </a:r>
          </a:p>
          <a:p>
            <a:pPr>
              <a:buFont typeface="Arial" panose="020B0604020202020204" pitchFamily="34" charset="0"/>
              <a:buChar char="•"/>
            </a:pPr>
            <a:endParaRPr lang="en-US" sz="1600" dirty="0"/>
          </a:p>
          <a:p>
            <a:pPr marL="76200" indent="0">
              <a:buNone/>
            </a:pPr>
            <a:endParaRPr lang="en-US" sz="1600" dirty="0"/>
          </a:p>
          <a:p>
            <a:pPr marL="76200" marR="0" lvl="0" indent="0" algn="l" defTabSz="914400" rtl="0" eaLnBrk="1" fontAlgn="auto" latinLnBrk="0" hangingPunct="1">
              <a:lnSpc>
                <a:spcPct val="110000"/>
              </a:lnSpc>
              <a:spcBef>
                <a:spcPts val="0"/>
              </a:spcBef>
              <a:spcAft>
                <a:spcPts val="0"/>
              </a:spcAft>
              <a:buClr>
                <a:prstClr val="black"/>
              </a:buClr>
              <a:buSzPts val="2400"/>
              <a:buFont typeface="Arial" panose="020B0604020202020204" pitchFamily="34" charset="0"/>
              <a:buNone/>
              <a:tabLst/>
              <a:defRPr/>
            </a:pPr>
            <a:r>
              <a:rPr kumimoji="0" lang="en-US" sz="1200" b="1" i="0" u="none" strike="noStrike" kern="1200" cap="none" spc="0" normalizeH="0" baseline="0" noProof="0" dirty="0">
                <a:ln>
                  <a:noFill/>
                </a:ln>
                <a:solidFill>
                  <a:prstClr val="black"/>
                </a:solidFill>
                <a:effectLst/>
                <a:uLnTx/>
                <a:uFillTx/>
                <a:latin typeface="Arial"/>
                <a:cs typeface="Arial"/>
                <a:sym typeface="Arial"/>
              </a:rPr>
              <a:t>Resources/Examples: </a:t>
            </a:r>
          </a:p>
          <a:p>
            <a:pPr marL="76200" marR="0" lvl="0" indent="0" algn="l" defTabSz="914400" rtl="0" eaLnBrk="1" fontAlgn="auto" latinLnBrk="0" hangingPunct="1">
              <a:lnSpc>
                <a:spcPct val="110000"/>
              </a:lnSpc>
              <a:spcBef>
                <a:spcPts val="0"/>
              </a:spcBef>
              <a:spcAft>
                <a:spcPts val="0"/>
              </a:spcAft>
              <a:buClr>
                <a:prstClr val="black"/>
              </a:buClr>
              <a:buSzPts val="2400"/>
              <a:buFont typeface="Arial" panose="020B0604020202020204" pitchFamily="34" charset="0"/>
              <a:buNone/>
              <a:tabLst/>
              <a:defRPr/>
            </a:pPr>
            <a:r>
              <a:rPr kumimoji="0" lang="en-US" sz="1200" b="0" i="0" u="none" strike="noStrike" kern="1200" cap="none" spc="0" normalizeH="0" baseline="0" noProof="0" dirty="0">
                <a:ln>
                  <a:noFill/>
                </a:ln>
                <a:solidFill>
                  <a:prstClr val="black">
                    <a:alpha val="80000"/>
                  </a:prstClr>
                </a:solidFill>
                <a:effectLst/>
                <a:uLnTx/>
                <a:uFillTx/>
                <a:latin typeface="Aptos" panose="02110004020202020204"/>
                <a:ea typeface="+mn-ea"/>
                <a:cs typeface="Arial"/>
                <a:sym typeface="Arial"/>
              </a:rPr>
              <a:t>[6] Revenga, R., &amp; Muñoz, D. C. (2021). Development of an economic case for civil registration and vital statistics: Final technical report [Technical report]. International Development Research Centre (IDRC). </a:t>
            </a:r>
            <a:r>
              <a:rPr kumimoji="0" lang="en-US" sz="1200" b="0" i="0" u="none" strike="noStrike" kern="1200" cap="none" spc="0" normalizeH="0" baseline="0" noProof="0" dirty="0">
                <a:ln>
                  <a:noFill/>
                </a:ln>
                <a:solidFill>
                  <a:prstClr val="black">
                    <a:alpha val="80000"/>
                  </a:prstClr>
                </a:solidFill>
                <a:effectLst/>
                <a:uLnTx/>
                <a:uFillTx/>
                <a:latin typeface="Aptos" panose="02110004020202020204"/>
                <a:ea typeface="+mn-ea"/>
                <a:cs typeface="Arial"/>
                <a:sym typeface="Arial"/>
                <a:hlinkClick r:id="rId3"/>
              </a:rPr>
              <a:t>https://idl-bnc-idrc.dspacedirect.org/items/ad5be68e-7beb-43e6-b4b5-3d08ea108035</a:t>
            </a:r>
            <a:r>
              <a:rPr kumimoji="0" lang="en-US" sz="1200" b="0" i="0" u="none" strike="noStrike" kern="1200" cap="none" spc="0" normalizeH="0" baseline="0" noProof="0" dirty="0">
                <a:ln>
                  <a:noFill/>
                </a:ln>
                <a:solidFill>
                  <a:prstClr val="black">
                    <a:alpha val="80000"/>
                  </a:prstClr>
                </a:solidFill>
                <a:effectLst/>
                <a:uLnTx/>
                <a:uFillTx/>
                <a:latin typeface="Aptos" panose="02110004020202020204"/>
                <a:ea typeface="+mn-ea"/>
                <a:cs typeface="Arial"/>
                <a:sym typeface="Arial"/>
              </a:rPr>
              <a:t> </a:t>
            </a:r>
          </a:p>
          <a:p>
            <a:endParaRPr lang="en-CH" dirty="0"/>
          </a:p>
        </p:txBody>
      </p:sp>
    </p:spTree>
    <p:extLst>
      <p:ext uri="{BB962C8B-B14F-4D97-AF65-F5344CB8AC3E}">
        <p14:creationId xmlns:p14="http://schemas.microsoft.com/office/powerpoint/2010/main" val="9316993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67"/>
        <p:cNvGrpSpPr/>
        <p:nvPr/>
      </p:nvGrpSpPr>
      <p:grpSpPr>
        <a:xfrm>
          <a:off x="0" y="0"/>
          <a:ext cx="0" cy="0"/>
          <a:chOff x="0" y="0"/>
          <a:chExt cx="0" cy="0"/>
        </a:xfrm>
      </p:grpSpPr>
      <p:sp>
        <p:nvSpPr>
          <p:cNvPr id="172" name="Rectangle 171">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0DB42F-9E91-718B-81D0-CCA4D8A3CF73}"/>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spcBef>
                <a:spcPct val="0"/>
              </a:spcBef>
            </a:pPr>
            <a:r>
              <a:rPr lang="en-US" sz="3200" kern="1200" dirty="0">
                <a:solidFill>
                  <a:schemeClr val="bg1"/>
                </a:solidFill>
                <a:latin typeface="+mj-lt"/>
                <a:ea typeface="+mj-ea"/>
                <a:cs typeface="+mj-cs"/>
              </a:rPr>
              <a:t>[EXAMPLE] Existing Alternatives do not Meet the Need </a:t>
            </a:r>
            <a:r>
              <a:rPr lang="en-US" sz="1100" kern="1200" dirty="0">
                <a:solidFill>
                  <a:schemeClr val="bg1"/>
                </a:solidFill>
                <a:latin typeface="+mj-lt"/>
                <a:ea typeface="+mj-ea"/>
                <a:cs typeface="+mj-cs"/>
              </a:rPr>
              <a:t>[7]</a:t>
            </a:r>
          </a:p>
        </p:txBody>
      </p:sp>
      <p:graphicFrame>
        <p:nvGraphicFramePr>
          <p:cNvPr id="168" name="Google Shape;168;p9"/>
          <p:cNvGraphicFramePr/>
          <p:nvPr>
            <p:extLst>
              <p:ext uri="{D42A27DB-BD31-4B8C-83A1-F6EECF244321}">
                <p14:modId xmlns:p14="http://schemas.microsoft.com/office/powerpoint/2010/main" val="3020946331"/>
              </p:ext>
            </p:extLst>
          </p:nvPr>
        </p:nvGraphicFramePr>
        <p:xfrm>
          <a:off x="556532" y="1483431"/>
          <a:ext cx="10905068" cy="4431264"/>
        </p:xfrm>
        <a:graphic>
          <a:graphicData uri="http://schemas.openxmlformats.org/drawingml/2006/table">
            <a:tbl>
              <a:tblPr firstRow="1" bandRow="1">
                <a:noFill/>
              </a:tblPr>
              <a:tblGrid>
                <a:gridCol w="1490498">
                  <a:extLst>
                    <a:ext uri="{9D8B030D-6E8A-4147-A177-3AD203B41FA5}">
                      <a16:colId xmlns:a16="http://schemas.microsoft.com/office/drawing/2014/main" val="20000"/>
                    </a:ext>
                  </a:extLst>
                </a:gridCol>
                <a:gridCol w="2487399">
                  <a:extLst>
                    <a:ext uri="{9D8B030D-6E8A-4147-A177-3AD203B41FA5}">
                      <a16:colId xmlns:a16="http://schemas.microsoft.com/office/drawing/2014/main" val="20001"/>
                    </a:ext>
                  </a:extLst>
                </a:gridCol>
                <a:gridCol w="1919159">
                  <a:extLst>
                    <a:ext uri="{9D8B030D-6E8A-4147-A177-3AD203B41FA5}">
                      <a16:colId xmlns:a16="http://schemas.microsoft.com/office/drawing/2014/main" val="20002"/>
                    </a:ext>
                  </a:extLst>
                </a:gridCol>
                <a:gridCol w="1556280">
                  <a:extLst>
                    <a:ext uri="{9D8B030D-6E8A-4147-A177-3AD203B41FA5}">
                      <a16:colId xmlns:a16="http://schemas.microsoft.com/office/drawing/2014/main" val="20003"/>
                    </a:ext>
                  </a:extLst>
                </a:gridCol>
                <a:gridCol w="1693964">
                  <a:extLst>
                    <a:ext uri="{9D8B030D-6E8A-4147-A177-3AD203B41FA5}">
                      <a16:colId xmlns:a16="http://schemas.microsoft.com/office/drawing/2014/main" val="20004"/>
                    </a:ext>
                  </a:extLst>
                </a:gridCol>
                <a:gridCol w="1757768">
                  <a:extLst>
                    <a:ext uri="{9D8B030D-6E8A-4147-A177-3AD203B41FA5}">
                      <a16:colId xmlns:a16="http://schemas.microsoft.com/office/drawing/2014/main" val="20005"/>
                    </a:ext>
                  </a:extLst>
                </a:gridCol>
              </a:tblGrid>
              <a:tr h="353209">
                <a:tc>
                  <a:txBody>
                    <a:bodyPr/>
                    <a:lstStyle/>
                    <a:p>
                      <a:pPr marL="0" marR="0" lvl="0" indent="0" algn="ctr" rtl="0">
                        <a:lnSpc>
                          <a:spcPct val="100000"/>
                        </a:lnSpc>
                        <a:spcBef>
                          <a:spcPts val="0"/>
                        </a:spcBef>
                        <a:spcAft>
                          <a:spcPts val="0"/>
                        </a:spcAft>
                        <a:buClr>
                          <a:srgbClr val="000000"/>
                        </a:buClr>
                        <a:buSzPts val="1400"/>
                        <a:buFont typeface="Arial"/>
                        <a:buNone/>
                      </a:pPr>
                      <a:r>
                        <a:rPr lang="en-US" sz="1200" b="0" u="none" strike="noStrike" cap="all" spc="150" dirty="0">
                          <a:solidFill>
                            <a:schemeClr val="lt1"/>
                          </a:solidFill>
                        </a:rPr>
                        <a:t>System</a:t>
                      </a:r>
                    </a:p>
                  </a:txBody>
                  <a:tcPr marL="87332" marR="87332" marT="87332" marB="87332" anchor="b">
                    <a:lnL w="12700" cmpd="sng">
                      <a:noFill/>
                      <a:prstDash val="solid"/>
                    </a:lnL>
                    <a:lnR w="12700" cmpd="sng">
                      <a:noFill/>
                      <a:prstDash val="solid"/>
                    </a:lnR>
                    <a:lnT w="12700" cmpd="sng">
                      <a:noFill/>
                    </a:lnT>
                    <a:lnB w="12700" cmpd="sng">
                      <a:noFill/>
                      <a:prstDash val="solid"/>
                    </a:lnB>
                    <a:solidFill>
                      <a:srgbClr val="505356"/>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200" b="0" u="none" strike="noStrike" cap="all" spc="150">
                          <a:solidFill>
                            <a:schemeClr val="lt1"/>
                          </a:solidFill>
                        </a:rPr>
                        <a:t>Representativeness</a:t>
                      </a:r>
                    </a:p>
                  </a:txBody>
                  <a:tcPr marL="87332" marR="87332" marT="87332" marB="87332" anchor="b">
                    <a:lnL w="12700" cmpd="sng">
                      <a:noFill/>
                      <a:prstDash val="solid"/>
                    </a:lnL>
                    <a:lnR w="12700" cmpd="sng">
                      <a:noFill/>
                      <a:prstDash val="solid"/>
                    </a:lnR>
                    <a:lnT w="12700" cmpd="sng">
                      <a:noFill/>
                    </a:lnT>
                    <a:lnB w="12700" cmpd="sng">
                      <a:noFill/>
                      <a:prstDash val="solid"/>
                    </a:lnB>
                    <a:solidFill>
                      <a:srgbClr val="505356"/>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200" b="0" u="none" strike="noStrike" cap="all" spc="150">
                          <a:solidFill>
                            <a:schemeClr val="lt1"/>
                          </a:solidFill>
                        </a:rPr>
                        <a:t>Sustainability</a:t>
                      </a:r>
                    </a:p>
                  </a:txBody>
                  <a:tcPr marL="87332" marR="87332" marT="87332" marB="87332" anchor="b">
                    <a:lnL w="12700" cmpd="sng">
                      <a:noFill/>
                      <a:prstDash val="solid"/>
                    </a:lnL>
                    <a:lnR w="12700" cmpd="sng">
                      <a:noFill/>
                      <a:prstDash val="solid"/>
                    </a:lnR>
                    <a:lnT w="12700" cmpd="sng">
                      <a:noFill/>
                    </a:lnT>
                    <a:lnB w="12700" cmpd="sng">
                      <a:noFill/>
                      <a:prstDash val="solid"/>
                    </a:lnB>
                    <a:solidFill>
                      <a:srgbClr val="505356"/>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200" b="0" u="none" strike="noStrike" cap="all" spc="150" dirty="0">
                          <a:solidFill>
                            <a:schemeClr val="lt1"/>
                          </a:solidFill>
                        </a:rPr>
                        <a:t>Timeliness</a:t>
                      </a:r>
                    </a:p>
                  </a:txBody>
                  <a:tcPr marL="87332" marR="87332" marT="87332" marB="87332" anchor="b">
                    <a:lnL w="12700" cmpd="sng">
                      <a:noFill/>
                      <a:prstDash val="solid"/>
                    </a:lnL>
                    <a:lnR w="12700" cmpd="sng">
                      <a:noFill/>
                      <a:prstDash val="solid"/>
                    </a:lnR>
                    <a:lnT w="12700" cmpd="sng">
                      <a:noFill/>
                    </a:lnT>
                    <a:lnB w="12700" cmpd="sng">
                      <a:noFill/>
                      <a:prstDash val="solid"/>
                    </a:lnB>
                    <a:solidFill>
                      <a:srgbClr val="505356"/>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200" b="0" u="none" strike="noStrike" cap="all" spc="150">
                          <a:solidFill>
                            <a:schemeClr val="lt1"/>
                          </a:solidFill>
                        </a:rPr>
                        <a:t>Mortality</a:t>
                      </a:r>
                    </a:p>
                  </a:txBody>
                  <a:tcPr marL="87332" marR="87332" marT="87332" marB="87332" anchor="b">
                    <a:lnL w="12700" cmpd="sng">
                      <a:noFill/>
                      <a:prstDash val="solid"/>
                    </a:lnL>
                    <a:lnR w="12700" cmpd="sng">
                      <a:noFill/>
                      <a:prstDash val="solid"/>
                    </a:lnR>
                    <a:lnT w="12700" cmpd="sng">
                      <a:noFill/>
                    </a:lnT>
                    <a:lnB w="12700" cmpd="sng">
                      <a:noFill/>
                      <a:prstDash val="solid"/>
                    </a:lnB>
                    <a:solidFill>
                      <a:srgbClr val="505356"/>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200" b="0" u="none" strike="noStrike" cap="all" spc="150">
                          <a:solidFill>
                            <a:schemeClr val="lt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0"/>
                            </a:ext>
                          </a:extLst>
                        </a:rPr>
                        <a:t>Tradeoffs</a:t>
                      </a:r>
                      <a:endParaRPr lang="en-US" sz="1200" b="0" u="none" strike="noStrike" cap="all" spc="150">
                        <a:solidFill>
                          <a:schemeClr val="lt1"/>
                        </a:solidFill>
                      </a:endParaRPr>
                    </a:p>
                  </a:txBody>
                  <a:tcPr marL="87332" marR="87332" marT="87332" marB="87332" anchor="b">
                    <a:lnL w="12700" cmpd="sng">
                      <a:noFill/>
                      <a:prstDash val="solid"/>
                    </a:lnL>
                    <a:lnR w="12700" cmpd="sng">
                      <a:noFill/>
                      <a:prstDash val="solid"/>
                    </a:lnR>
                    <a:lnT w="12700" cmpd="sng">
                      <a:noFill/>
                    </a:lnT>
                    <a:lnB w="12700" cmpd="sng">
                      <a:noFill/>
                      <a:prstDash val="solid"/>
                    </a:lnB>
                    <a:solidFill>
                      <a:srgbClr val="505356"/>
                    </a:solidFill>
                  </a:tcPr>
                </a:tc>
                <a:extLst>
                  <a:ext uri="{0D108BD9-81ED-4DB2-BD59-A6C34878D82A}">
                    <a16:rowId xmlns:a16="http://schemas.microsoft.com/office/drawing/2014/main" val="10000"/>
                  </a:ext>
                </a:extLst>
              </a:tr>
              <a:tr h="450244">
                <a:tc>
                  <a:txBody>
                    <a:bodyPr/>
                    <a:lstStyle/>
                    <a:p>
                      <a:pPr marL="0" marR="0" lvl="0" indent="0" algn="l" rtl="0">
                        <a:lnSpc>
                          <a:spcPct val="100000"/>
                        </a:lnSpc>
                        <a:spcBef>
                          <a:spcPts val="0"/>
                        </a:spcBef>
                        <a:spcAft>
                          <a:spcPts val="0"/>
                        </a:spcAft>
                        <a:buClr>
                          <a:srgbClr val="000000"/>
                        </a:buClr>
                        <a:buSzPts val="1400"/>
                        <a:buFont typeface="Arial"/>
                        <a:buNone/>
                      </a:pPr>
                      <a:r>
                        <a:rPr lang="en-US" sz="1050" u="none" strike="noStrike" cap="none" spc="0">
                          <a:solidFill>
                            <a:schemeClr val="tx1"/>
                          </a:solidFill>
                        </a:rPr>
                        <a:t>National Census</a:t>
                      </a:r>
                    </a:p>
                  </a:txBody>
                  <a:tcPr marL="87332" marR="87332" marT="87332" marB="87332">
                    <a:lnL w="12700" cmpd="sng">
                      <a:noFill/>
                      <a:prstDash val="solid"/>
                    </a:lnL>
                    <a:lnR w="12700" cmpd="sng">
                      <a:noFill/>
                      <a:prstDash val="solid"/>
                    </a:lnR>
                    <a:lnT w="12700" cmpd="sng">
                      <a:noFill/>
                      <a:prstDash val="solid"/>
                    </a:lnT>
                    <a:lnB w="12700" cmpd="sng">
                      <a:noFill/>
                      <a:prstDash val="solid"/>
                    </a:lnB>
                    <a:noFill/>
                  </a:tcPr>
                </a:tc>
                <a:tc>
                  <a:txBody>
                    <a:bodyPr/>
                    <a:lstStyle/>
                    <a:p>
                      <a:pPr marL="285750" marR="0" lvl="0" indent="-285750" algn="l" rtl="0">
                        <a:lnSpc>
                          <a:spcPct val="100000"/>
                        </a:lnSpc>
                        <a:spcBef>
                          <a:spcPts val="0"/>
                        </a:spcBef>
                        <a:spcAft>
                          <a:spcPts val="0"/>
                        </a:spcAft>
                        <a:buClr>
                          <a:schemeClr val="dk1"/>
                        </a:buClr>
                        <a:buSzPts val="1400"/>
                        <a:buFont typeface="Arial"/>
                        <a:buChar char="•"/>
                      </a:pPr>
                      <a:r>
                        <a:rPr lang="en-US" sz="1050" u="none" strike="noStrike" cap="none" spc="0" dirty="0">
                          <a:solidFill>
                            <a:schemeClr val="tx1"/>
                          </a:solidFill>
                        </a:rPr>
                        <a:t>Entire population</a:t>
                      </a:r>
                    </a:p>
                    <a:p>
                      <a:pPr marL="285750" marR="0" lvl="0" indent="-285750" algn="l" rtl="0">
                        <a:lnSpc>
                          <a:spcPct val="100000"/>
                        </a:lnSpc>
                        <a:spcBef>
                          <a:spcPts val="0"/>
                        </a:spcBef>
                        <a:spcAft>
                          <a:spcPts val="0"/>
                        </a:spcAft>
                        <a:buClr>
                          <a:schemeClr val="dk1"/>
                        </a:buClr>
                        <a:buSzPts val="1400"/>
                        <a:buFont typeface="Arial"/>
                        <a:buChar char="•"/>
                      </a:pPr>
                      <a:r>
                        <a:rPr lang="en-US" sz="1050" u="none" strike="noStrike" cap="none" spc="0" dirty="0">
                          <a:solidFill>
                            <a:schemeClr val="tx1"/>
                          </a:solidFill>
                        </a:rPr>
                        <a:t>High completeness</a:t>
                      </a:r>
                    </a:p>
                  </a:txBody>
                  <a:tcPr marL="87332" marR="87332" marT="87332" marB="87332">
                    <a:lnL w="12700" cmpd="sng">
                      <a:noFill/>
                      <a:prstDash val="solid"/>
                    </a:lnL>
                    <a:lnR w="12700" cmpd="sng">
                      <a:noFill/>
                      <a:prstDash val="solid"/>
                    </a:lnR>
                    <a:lnT w="12700" cmpd="sng">
                      <a:noFill/>
                      <a:prstDash val="solid"/>
                    </a:lnT>
                    <a:lnB w="12700" cmpd="sng">
                      <a:noFill/>
                      <a:prstDash val="solid"/>
                    </a:lnB>
                    <a:noFill/>
                  </a:tcPr>
                </a:tc>
                <a:tc>
                  <a:txBody>
                    <a:bodyPr/>
                    <a:lstStyle/>
                    <a:p>
                      <a:pPr marL="285750" marR="0" lvl="0" indent="-285750" algn="l" rtl="0">
                        <a:lnSpc>
                          <a:spcPct val="100000"/>
                        </a:lnSpc>
                        <a:spcBef>
                          <a:spcPts val="0"/>
                        </a:spcBef>
                        <a:spcAft>
                          <a:spcPts val="0"/>
                        </a:spcAft>
                        <a:buClr>
                          <a:schemeClr val="dk1"/>
                        </a:buClr>
                        <a:buSzPts val="1400"/>
                        <a:buFont typeface="Arial"/>
                        <a:buChar char="•"/>
                      </a:pPr>
                      <a:r>
                        <a:rPr lang="en-US" sz="1050" u="none" strike="noStrike" cap="none" spc="0">
                          <a:solidFill>
                            <a:schemeClr val="tx1"/>
                          </a:solidFill>
                        </a:rPr>
                        <a:t>High</a:t>
                      </a:r>
                    </a:p>
                  </a:txBody>
                  <a:tcPr marL="87332" marR="87332" marT="87332" marB="87332">
                    <a:lnL w="12700" cmpd="sng">
                      <a:noFill/>
                      <a:prstDash val="solid"/>
                    </a:lnL>
                    <a:lnR w="12700" cmpd="sng">
                      <a:noFill/>
                      <a:prstDash val="solid"/>
                    </a:lnR>
                    <a:lnT w="12700" cmpd="sng">
                      <a:noFill/>
                      <a:prstDash val="solid"/>
                    </a:lnT>
                    <a:lnB w="12700" cmpd="sng">
                      <a:noFill/>
                      <a:prstDash val="solid"/>
                    </a:lnB>
                    <a:noFill/>
                  </a:tcPr>
                </a:tc>
                <a:tc>
                  <a:txBody>
                    <a:bodyPr/>
                    <a:lstStyle/>
                    <a:p>
                      <a:pPr marL="285750" marR="0" lvl="0" indent="-285750" algn="l" rtl="0">
                        <a:lnSpc>
                          <a:spcPct val="100000"/>
                        </a:lnSpc>
                        <a:spcBef>
                          <a:spcPts val="0"/>
                        </a:spcBef>
                        <a:spcAft>
                          <a:spcPts val="0"/>
                        </a:spcAft>
                        <a:buClr>
                          <a:schemeClr val="dk1"/>
                        </a:buClr>
                        <a:buSzPts val="1400"/>
                        <a:buFont typeface="Arial"/>
                        <a:buChar char="•"/>
                      </a:pPr>
                      <a:r>
                        <a:rPr lang="en-US" sz="1050" u="none" strike="noStrike" cap="none" spc="0">
                          <a:solidFill>
                            <a:schemeClr val="tx1"/>
                          </a:solidFill>
                        </a:rPr>
                        <a:t>Once per decade</a:t>
                      </a:r>
                    </a:p>
                  </a:txBody>
                  <a:tcPr marL="87332" marR="87332" marT="87332" marB="87332">
                    <a:lnL w="12700" cmpd="sng">
                      <a:noFill/>
                      <a:prstDash val="solid"/>
                    </a:lnL>
                    <a:lnR w="12700" cmpd="sng">
                      <a:noFill/>
                      <a:prstDash val="solid"/>
                    </a:lnR>
                    <a:lnT w="12700" cmpd="sng">
                      <a:noFill/>
                      <a:prstDash val="solid"/>
                    </a:lnT>
                    <a:lnB w="12700" cmpd="sng">
                      <a:noFill/>
                      <a:prstDash val="solid"/>
                    </a:lnB>
                    <a:noFill/>
                  </a:tcPr>
                </a:tc>
                <a:tc>
                  <a:txBody>
                    <a:bodyPr/>
                    <a:lstStyle/>
                    <a:p>
                      <a:pPr marL="285750" marR="0" lvl="0" indent="-285750" algn="l" rtl="0">
                        <a:lnSpc>
                          <a:spcPct val="100000"/>
                        </a:lnSpc>
                        <a:spcBef>
                          <a:spcPts val="0"/>
                        </a:spcBef>
                        <a:spcAft>
                          <a:spcPts val="0"/>
                        </a:spcAft>
                        <a:buClr>
                          <a:schemeClr val="dk1"/>
                        </a:buClr>
                        <a:buSzPts val="1400"/>
                        <a:buFont typeface="Arial"/>
                        <a:buChar char="•"/>
                      </a:pPr>
                      <a:r>
                        <a:rPr lang="en-US" sz="1050" u="none" strike="noStrike" cap="none" spc="0">
                          <a:solidFill>
                            <a:schemeClr val="tx1"/>
                          </a:solidFill>
                        </a:rPr>
                        <a:t>Total &amp; maternal mortality</a:t>
                      </a:r>
                    </a:p>
                    <a:p>
                      <a:pPr marL="285750" marR="0" lvl="0" indent="-285750" algn="l" rtl="0">
                        <a:lnSpc>
                          <a:spcPct val="100000"/>
                        </a:lnSpc>
                        <a:spcBef>
                          <a:spcPts val="0"/>
                        </a:spcBef>
                        <a:spcAft>
                          <a:spcPts val="0"/>
                        </a:spcAft>
                        <a:buClr>
                          <a:schemeClr val="dk1"/>
                        </a:buClr>
                        <a:buSzPts val="1400"/>
                        <a:buFont typeface="Arial"/>
                        <a:buChar char="•"/>
                      </a:pPr>
                      <a:r>
                        <a:rPr lang="en-US" sz="1050" u="none" strike="noStrike" cap="none" spc="0">
                          <a:solidFill>
                            <a:schemeClr val="tx1"/>
                          </a:solidFill>
                        </a:rPr>
                        <a:t>No cause of death</a:t>
                      </a:r>
                    </a:p>
                  </a:txBody>
                  <a:tcPr marL="87332" marR="87332" marT="87332" marB="87332">
                    <a:lnL w="12700" cmpd="sng">
                      <a:noFill/>
                      <a:prstDash val="solid"/>
                    </a:lnL>
                    <a:lnR w="12700" cmpd="sng">
                      <a:noFill/>
                      <a:prstDash val="solid"/>
                    </a:lnR>
                    <a:lnT w="12700" cmpd="sng">
                      <a:noFill/>
                      <a:prstDash val="solid"/>
                    </a:lnT>
                    <a:lnB w="12700" cmpd="sng">
                      <a:noFill/>
                      <a:prstDash val="solid"/>
                    </a:lnB>
                    <a:noFill/>
                  </a:tcPr>
                </a:tc>
                <a:tc>
                  <a:txBody>
                    <a:bodyPr/>
                    <a:lstStyle/>
                    <a:p>
                      <a:pPr marL="285750" marR="0" lvl="0" indent="-285750" algn="l" rtl="0">
                        <a:lnSpc>
                          <a:spcPct val="100000"/>
                        </a:lnSpc>
                        <a:spcBef>
                          <a:spcPts val="0"/>
                        </a:spcBef>
                        <a:spcAft>
                          <a:spcPts val="0"/>
                        </a:spcAft>
                        <a:buClr>
                          <a:schemeClr val="dk1"/>
                        </a:buClr>
                        <a:buSzPts val="1400"/>
                        <a:buFont typeface="Arial"/>
                        <a:buChar char="•"/>
                      </a:pPr>
                      <a:r>
                        <a:rPr lang="en-US" sz="1050" u="none" strike="noStrike" cap="none" spc="0">
                          <a:solidFill>
                            <a:schemeClr val="tx1"/>
                          </a:solidFill>
                        </a:rPr>
                        <a:t>Inadequate timeliness</a:t>
                      </a:r>
                    </a:p>
                    <a:p>
                      <a:pPr marL="285750" marR="0" lvl="0" indent="-285750" algn="l" rtl="0">
                        <a:lnSpc>
                          <a:spcPct val="100000"/>
                        </a:lnSpc>
                        <a:spcBef>
                          <a:spcPts val="0"/>
                        </a:spcBef>
                        <a:spcAft>
                          <a:spcPts val="0"/>
                        </a:spcAft>
                        <a:buClr>
                          <a:schemeClr val="dk1"/>
                        </a:buClr>
                        <a:buSzPts val="1400"/>
                        <a:buFont typeface="Arial"/>
                        <a:buChar char="•"/>
                      </a:pPr>
                      <a:r>
                        <a:rPr lang="en-US" sz="1050" u="none" strike="noStrike" cap="none" spc="0">
                          <a:solidFill>
                            <a:schemeClr val="tx1"/>
                          </a:solidFill>
                        </a:rPr>
                        <a:t>No cause of death</a:t>
                      </a:r>
                    </a:p>
                  </a:txBody>
                  <a:tcPr marL="87332" marR="87332" marT="87332" marB="87332">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10001"/>
                  </a:ext>
                </a:extLst>
              </a:tr>
              <a:tr h="702536">
                <a:tc>
                  <a:txBody>
                    <a:bodyPr/>
                    <a:lstStyle/>
                    <a:p>
                      <a:pPr marL="0" marR="0" lvl="0" indent="0" algn="l" rtl="0">
                        <a:lnSpc>
                          <a:spcPct val="100000"/>
                        </a:lnSpc>
                        <a:spcBef>
                          <a:spcPts val="0"/>
                        </a:spcBef>
                        <a:spcAft>
                          <a:spcPts val="0"/>
                        </a:spcAft>
                        <a:buClr>
                          <a:srgbClr val="000000"/>
                        </a:buClr>
                        <a:buSzPts val="1400"/>
                        <a:buFont typeface="Arial"/>
                        <a:buNone/>
                      </a:pPr>
                      <a:r>
                        <a:rPr lang="fr-FR" sz="1050" u="none" strike="noStrike" cap="none" spc="0">
                          <a:solidFill>
                            <a:schemeClr val="tx1"/>
                          </a:solidFill>
                        </a:rPr>
                        <a:t>Surveys (e.g., DHS, MICS)</a:t>
                      </a:r>
                    </a:p>
                  </a:txBody>
                  <a:tcPr marL="87332" marR="87332" marT="87332" marB="87332">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pPr marL="285750" marR="0" lvl="0" indent="-285750" algn="l" rtl="0">
                        <a:lnSpc>
                          <a:spcPct val="100000"/>
                        </a:lnSpc>
                        <a:spcBef>
                          <a:spcPts val="0"/>
                        </a:spcBef>
                        <a:spcAft>
                          <a:spcPts val="0"/>
                        </a:spcAft>
                        <a:buClr>
                          <a:schemeClr val="dk1"/>
                        </a:buClr>
                        <a:buSzPts val="1400"/>
                        <a:buFont typeface="Arial"/>
                        <a:buChar char="•"/>
                      </a:pPr>
                      <a:r>
                        <a:rPr lang="en-US" sz="1050" u="none" strike="noStrike" cap="none" spc="0">
                          <a:solidFill>
                            <a:schemeClr val="tx1"/>
                          </a:solidFill>
                        </a:rPr>
                        <a:t>National level</a:t>
                      </a:r>
                    </a:p>
                    <a:p>
                      <a:pPr marL="285750" marR="0" lvl="0" indent="-285750" algn="l" rtl="0">
                        <a:lnSpc>
                          <a:spcPct val="100000"/>
                        </a:lnSpc>
                        <a:spcBef>
                          <a:spcPts val="0"/>
                        </a:spcBef>
                        <a:spcAft>
                          <a:spcPts val="0"/>
                        </a:spcAft>
                        <a:buClr>
                          <a:schemeClr val="dk1"/>
                        </a:buClr>
                        <a:buSzPts val="1400"/>
                        <a:buFont typeface="Arial"/>
                        <a:buChar char="•"/>
                      </a:pPr>
                      <a:r>
                        <a:rPr lang="en-US" sz="1050" u="none" strike="noStrike" cap="none" spc="0">
                          <a:solidFill>
                            <a:schemeClr val="tx1"/>
                          </a:solidFill>
                        </a:rPr>
                        <a:t>Regional level for some indicators</a:t>
                      </a:r>
                    </a:p>
                    <a:p>
                      <a:pPr marL="285750" marR="0" lvl="0" indent="-285750" algn="l" rtl="0">
                        <a:lnSpc>
                          <a:spcPct val="100000"/>
                        </a:lnSpc>
                        <a:spcBef>
                          <a:spcPts val="0"/>
                        </a:spcBef>
                        <a:spcAft>
                          <a:spcPts val="0"/>
                        </a:spcAft>
                        <a:buClr>
                          <a:schemeClr val="dk1"/>
                        </a:buClr>
                        <a:buSzPts val="1400"/>
                        <a:buFont typeface="Arial"/>
                        <a:buChar char="•"/>
                      </a:pPr>
                      <a:r>
                        <a:rPr lang="en-US" sz="1050" u="none" strike="noStrike" cap="none" spc="0">
                          <a:solidFill>
                            <a:schemeClr val="tx1"/>
                          </a:solidFill>
                        </a:rPr>
                        <a:t>High for sample clusters</a:t>
                      </a:r>
                    </a:p>
                  </a:txBody>
                  <a:tcPr marL="87332" marR="87332" marT="87332" marB="87332">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pPr marL="285750" marR="0" lvl="0" indent="-285750" algn="l" rtl="0">
                        <a:lnSpc>
                          <a:spcPct val="100000"/>
                        </a:lnSpc>
                        <a:spcBef>
                          <a:spcPts val="0"/>
                        </a:spcBef>
                        <a:spcAft>
                          <a:spcPts val="0"/>
                        </a:spcAft>
                        <a:buClr>
                          <a:schemeClr val="dk1"/>
                        </a:buClr>
                        <a:buSzPts val="1400"/>
                        <a:buFont typeface="Arial"/>
                        <a:buChar char="•"/>
                      </a:pPr>
                      <a:r>
                        <a:rPr lang="en-US" sz="1050" u="none" strike="noStrike" cap="none" spc="0">
                          <a:solidFill>
                            <a:schemeClr val="tx1"/>
                          </a:solidFill>
                        </a:rPr>
                        <a:t>Medium</a:t>
                      </a:r>
                    </a:p>
                  </a:txBody>
                  <a:tcPr marL="87332" marR="87332" marT="87332" marB="87332">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pPr marL="285750" marR="0" lvl="0" indent="-285750" algn="l" rtl="0">
                        <a:lnSpc>
                          <a:spcPct val="100000"/>
                        </a:lnSpc>
                        <a:spcBef>
                          <a:spcPts val="0"/>
                        </a:spcBef>
                        <a:spcAft>
                          <a:spcPts val="0"/>
                        </a:spcAft>
                        <a:buClr>
                          <a:schemeClr val="dk1"/>
                        </a:buClr>
                        <a:buSzPts val="1400"/>
                        <a:buFont typeface="Arial"/>
                        <a:buChar char="•"/>
                      </a:pPr>
                      <a:r>
                        <a:rPr lang="en-US" sz="1050" u="none" strike="noStrike" cap="none" spc="0">
                          <a:solidFill>
                            <a:schemeClr val="tx1"/>
                          </a:solidFill>
                        </a:rPr>
                        <a:t>Five years</a:t>
                      </a:r>
                    </a:p>
                  </a:txBody>
                  <a:tcPr marL="87332" marR="87332" marT="87332" marB="87332">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pPr marL="285750" marR="0" lvl="0" indent="-285750" algn="l" rtl="0">
                        <a:lnSpc>
                          <a:spcPct val="100000"/>
                        </a:lnSpc>
                        <a:spcBef>
                          <a:spcPts val="0"/>
                        </a:spcBef>
                        <a:spcAft>
                          <a:spcPts val="0"/>
                        </a:spcAft>
                        <a:buClr>
                          <a:schemeClr val="dk1"/>
                        </a:buClr>
                        <a:buSzPts val="1400"/>
                        <a:buFont typeface="Arial"/>
                        <a:buChar char="•"/>
                      </a:pPr>
                      <a:r>
                        <a:rPr lang="en-US" sz="1050" u="none" strike="noStrike" cap="none" spc="0">
                          <a:solidFill>
                            <a:schemeClr val="tx1"/>
                          </a:solidFill>
                        </a:rPr>
                        <a:t>Maternal and child mortality</a:t>
                      </a:r>
                    </a:p>
                    <a:p>
                      <a:pPr marL="285750" marR="0" lvl="0" indent="-285750" algn="l" rtl="0">
                        <a:lnSpc>
                          <a:spcPct val="100000"/>
                        </a:lnSpc>
                        <a:spcBef>
                          <a:spcPts val="0"/>
                        </a:spcBef>
                        <a:spcAft>
                          <a:spcPts val="0"/>
                        </a:spcAft>
                        <a:buClr>
                          <a:schemeClr val="dk1"/>
                        </a:buClr>
                        <a:buSzPts val="1400"/>
                        <a:buFont typeface="Arial"/>
                        <a:buChar char="•"/>
                      </a:pPr>
                      <a:r>
                        <a:rPr lang="en-US" sz="1050" u="none" strike="noStrike" cap="none" spc="0">
                          <a:solidFill>
                            <a:schemeClr val="tx1"/>
                          </a:solidFill>
                        </a:rPr>
                        <a:t>Specific causes only with addition of verbal autopsy module</a:t>
                      </a:r>
                    </a:p>
                  </a:txBody>
                  <a:tcPr marL="87332" marR="87332" marT="87332" marB="87332">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pPr marL="285750" marR="0" lvl="0" indent="-285750" algn="l" rtl="0">
                        <a:lnSpc>
                          <a:spcPct val="100000"/>
                        </a:lnSpc>
                        <a:spcBef>
                          <a:spcPts val="0"/>
                        </a:spcBef>
                        <a:spcAft>
                          <a:spcPts val="0"/>
                        </a:spcAft>
                        <a:buClr>
                          <a:schemeClr val="dk1"/>
                        </a:buClr>
                        <a:buSzPts val="1400"/>
                        <a:buFont typeface="Arial"/>
                        <a:buChar char="•"/>
                      </a:pPr>
                      <a:r>
                        <a:rPr lang="en-US" sz="1050" u="none" strike="noStrike" cap="none" spc="0">
                          <a:solidFill>
                            <a:schemeClr val="tx1"/>
                          </a:solidFill>
                        </a:rPr>
                        <a:t>Sample sizes usually too small to obtain cause data</a:t>
                      </a:r>
                    </a:p>
                    <a:p>
                      <a:pPr marL="285750" marR="0" lvl="0" indent="-285750" algn="l" rtl="0">
                        <a:lnSpc>
                          <a:spcPct val="100000"/>
                        </a:lnSpc>
                        <a:spcBef>
                          <a:spcPts val="0"/>
                        </a:spcBef>
                        <a:spcAft>
                          <a:spcPts val="0"/>
                        </a:spcAft>
                        <a:buClr>
                          <a:schemeClr val="dk1"/>
                        </a:buClr>
                        <a:buSzPts val="1400"/>
                        <a:buFont typeface="Arial"/>
                        <a:buChar char="•"/>
                      </a:pPr>
                      <a:r>
                        <a:rPr lang="en-US" sz="1050" u="none" strike="noStrike" cap="none" spc="0">
                          <a:solidFill>
                            <a:schemeClr val="tx1"/>
                          </a:solidFill>
                        </a:rPr>
                        <a:t>Not timely</a:t>
                      </a:r>
                    </a:p>
                  </a:txBody>
                  <a:tcPr marL="87332" marR="87332" marT="87332" marB="87332">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extLst>
                  <a:ext uri="{0D108BD9-81ED-4DB2-BD59-A6C34878D82A}">
                    <a16:rowId xmlns:a16="http://schemas.microsoft.com/office/drawing/2014/main" val="10002"/>
                  </a:ext>
                </a:extLst>
              </a:tr>
              <a:tr h="450244">
                <a:tc>
                  <a:txBody>
                    <a:bodyPr/>
                    <a:lstStyle/>
                    <a:p>
                      <a:pPr marL="0" marR="0" lvl="0" indent="0" algn="l" rtl="0">
                        <a:lnSpc>
                          <a:spcPct val="100000"/>
                        </a:lnSpc>
                        <a:spcBef>
                          <a:spcPts val="0"/>
                        </a:spcBef>
                        <a:spcAft>
                          <a:spcPts val="0"/>
                        </a:spcAft>
                        <a:buClr>
                          <a:srgbClr val="000000"/>
                        </a:buClr>
                        <a:buSzPts val="1400"/>
                        <a:buFont typeface="Arial"/>
                        <a:buNone/>
                      </a:pPr>
                      <a:r>
                        <a:rPr lang="en-US" sz="1050" u="none" strike="noStrike" cap="none" spc="0">
                          <a:solidFill>
                            <a:schemeClr val="tx1"/>
                          </a:solidFill>
                        </a:rPr>
                        <a:t>Health and Demographic Surveillance </a:t>
                      </a:r>
                    </a:p>
                  </a:txBody>
                  <a:tcPr marL="87332" marR="87332" marT="87332" marB="87332">
                    <a:lnL w="12700" cmpd="sng">
                      <a:noFill/>
                      <a:prstDash val="solid"/>
                    </a:lnL>
                    <a:lnR w="12700" cmpd="sng">
                      <a:noFill/>
                      <a:prstDash val="solid"/>
                    </a:lnR>
                    <a:lnT w="12700" cmpd="sng">
                      <a:noFill/>
                      <a:prstDash val="solid"/>
                    </a:lnT>
                    <a:lnB w="12700" cmpd="sng">
                      <a:noFill/>
                      <a:prstDash val="solid"/>
                    </a:lnB>
                    <a:noFill/>
                  </a:tcPr>
                </a:tc>
                <a:tc>
                  <a:txBody>
                    <a:bodyPr/>
                    <a:lstStyle/>
                    <a:p>
                      <a:pPr marL="285750" marR="0" lvl="0" indent="-285750" algn="l" rtl="0">
                        <a:lnSpc>
                          <a:spcPct val="100000"/>
                        </a:lnSpc>
                        <a:spcBef>
                          <a:spcPts val="0"/>
                        </a:spcBef>
                        <a:spcAft>
                          <a:spcPts val="0"/>
                        </a:spcAft>
                        <a:buClr>
                          <a:schemeClr val="dk1"/>
                        </a:buClr>
                        <a:buSzPts val="1400"/>
                        <a:buFont typeface="Arial"/>
                        <a:buChar char="•"/>
                      </a:pPr>
                      <a:r>
                        <a:rPr lang="en-US" sz="1050" u="none" strike="noStrike" cap="none" spc="0">
                          <a:solidFill>
                            <a:schemeClr val="tx1"/>
                          </a:solidFill>
                        </a:rPr>
                        <a:t>Not representative</a:t>
                      </a:r>
                    </a:p>
                    <a:p>
                      <a:pPr marL="285750" marR="0" lvl="0" indent="-285750" algn="l" rtl="0">
                        <a:lnSpc>
                          <a:spcPct val="100000"/>
                        </a:lnSpc>
                        <a:spcBef>
                          <a:spcPts val="0"/>
                        </a:spcBef>
                        <a:spcAft>
                          <a:spcPts val="0"/>
                        </a:spcAft>
                        <a:buClr>
                          <a:schemeClr val="dk1"/>
                        </a:buClr>
                        <a:buSzPts val="1400"/>
                        <a:buFont typeface="Arial"/>
                        <a:buChar char="•"/>
                      </a:pPr>
                      <a:r>
                        <a:rPr lang="en-US" sz="1050" u="none" strike="noStrike" cap="none" spc="0">
                          <a:solidFill>
                            <a:schemeClr val="tx1"/>
                          </a:solidFill>
                        </a:rPr>
                        <a:t>High for surveillance site</a:t>
                      </a:r>
                    </a:p>
                  </a:txBody>
                  <a:tcPr marL="87332" marR="87332" marT="87332" marB="87332">
                    <a:lnL w="12700" cmpd="sng">
                      <a:noFill/>
                      <a:prstDash val="solid"/>
                    </a:lnL>
                    <a:lnR w="12700" cmpd="sng">
                      <a:noFill/>
                      <a:prstDash val="solid"/>
                    </a:lnR>
                    <a:lnT w="12700" cmpd="sng">
                      <a:noFill/>
                      <a:prstDash val="solid"/>
                    </a:lnT>
                    <a:lnB w="12700" cmpd="sng">
                      <a:noFill/>
                      <a:prstDash val="solid"/>
                    </a:lnB>
                    <a:noFill/>
                  </a:tcPr>
                </a:tc>
                <a:tc>
                  <a:txBody>
                    <a:bodyPr/>
                    <a:lstStyle/>
                    <a:p>
                      <a:pPr marL="285750" marR="0" lvl="0" indent="-285750" algn="l" rtl="0">
                        <a:lnSpc>
                          <a:spcPct val="100000"/>
                        </a:lnSpc>
                        <a:spcBef>
                          <a:spcPts val="0"/>
                        </a:spcBef>
                        <a:spcAft>
                          <a:spcPts val="0"/>
                        </a:spcAft>
                        <a:buClr>
                          <a:schemeClr val="dk1"/>
                        </a:buClr>
                        <a:buSzPts val="1400"/>
                        <a:buFont typeface="Arial"/>
                        <a:buChar char="•"/>
                      </a:pPr>
                      <a:r>
                        <a:rPr lang="en-US" sz="1050" u="none" strike="noStrike" cap="none" spc="0">
                          <a:solidFill>
                            <a:schemeClr val="tx1"/>
                          </a:solidFill>
                        </a:rPr>
                        <a:t>Medium</a:t>
                      </a:r>
                    </a:p>
                  </a:txBody>
                  <a:tcPr marL="87332" marR="87332" marT="87332" marB="87332">
                    <a:lnL w="12700" cmpd="sng">
                      <a:noFill/>
                      <a:prstDash val="solid"/>
                    </a:lnL>
                    <a:lnR w="12700" cmpd="sng">
                      <a:noFill/>
                      <a:prstDash val="solid"/>
                    </a:lnR>
                    <a:lnT w="12700" cmpd="sng">
                      <a:noFill/>
                      <a:prstDash val="solid"/>
                    </a:lnT>
                    <a:lnB w="12700" cmpd="sng">
                      <a:noFill/>
                      <a:prstDash val="solid"/>
                    </a:lnB>
                    <a:noFill/>
                  </a:tcPr>
                </a:tc>
                <a:tc>
                  <a:txBody>
                    <a:bodyPr/>
                    <a:lstStyle/>
                    <a:p>
                      <a:pPr marL="285750" marR="0" lvl="0" indent="-285750" algn="l" rtl="0">
                        <a:lnSpc>
                          <a:spcPct val="100000"/>
                        </a:lnSpc>
                        <a:spcBef>
                          <a:spcPts val="0"/>
                        </a:spcBef>
                        <a:spcAft>
                          <a:spcPts val="0"/>
                        </a:spcAft>
                        <a:buClr>
                          <a:schemeClr val="dk1"/>
                        </a:buClr>
                        <a:buSzPts val="1400"/>
                        <a:buFont typeface="Arial"/>
                        <a:buChar char="•"/>
                      </a:pPr>
                      <a:r>
                        <a:rPr lang="en-US" sz="1050" u="none" strike="noStrike" cap="none" spc="0" dirty="0">
                          <a:solidFill>
                            <a:schemeClr val="tx1"/>
                          </a:solidFill>
                        </a:rPr>
                        <a:t>Varies</a:t>
                      </a:r>
                    </a:p>
                  </a:txBody>
                  <a:tcPr marL="87332" marR="87332" marT="87332" marB="87332">
                    <a:lnL w="12700" cmpd="sng">
                      <a:noFill/>
                      <a:prstDash val="solid"/>
                    </a:lnL>
                    <a:lnR w="12700" cmpd="sng">
                      <a:noFill/>
                      <a:prstDash val="solid"/>
                    </a:lnR>
                    <a:lnT w="12700" cmpd="sng">
                      <a:noFill/>
                      <a:prstDash val="solid"/>
                    </a:lnT>
                    <a:lnB w="12700" cmpd="sng">
                      <a:noFill/>
                      <a:prstDash val="solid"/>
                    </a:lnB>
                    <a:noFill/>
                  </a:tcPr>
                </a:tc>
                <a:tc>
                  <a:txBody>
                    <a:bodyPr/>
                    <a:lstStyle/>
                    <a:p>
                      <a:pPr marL="285750" marR="0" lvl="0" indent="-285750" algn="l" rtl="0">
                        <a:lnSpc>
                          <a:spcPct val="100000"/>
                        </a:lnSpc>
                        <a:spcBef>
                          <a:spcPts val="0"/>
                        </a:spcBef>
                        <a:spcAft>
                          <a:spcPts val="0"/>
                        </a:spcAft>
                        <a:buClr>
                          <a:schemeClr val="dk1"/>
                        </a:buClr>
                        <a:buSzPts val="1400"/>
                        <a:buFont typeface="Arial"/>
                        <a:buChar char="•"/>
                      </a:pPr>
                      <a:r>
                        <a:rPr lang="en-US" sz="1050" u="none" strike="noStrike" cap="none" spc="0">
                          <a:solidFill>
                            <a:schemeClr val="tx1"/>
                          </a:solidFill>
                        </a:rPr>
                        <a:t>Varies</a:t>
                      </a:r>
                    </a:p>
                  </a:txBody>
                  <a:tcPr marL="87332" marR="87332" marT="87332" marB="87332">
                    <a:lnL w="12700" cmpd="sng">
                      <a:noFill/>
                      <a:prstDash val="solid"/>
                    </a:lnL>
                    <a:lnR w="12700" cmpd="sng">
                      <a:noFill/>
                      <a:prstDash val="solid"/>
                    </a:lnR>
                    <a:lnT w="12700" cmpd="sng">
                      <a:noFill/>
                      <a:prstDash val="solid"/>
                    </a:lnT>
                    <a:lnB w="12700" cmpd="sng">
                      <a:noFill/>
                      <a:prstDash val="solid"/>
                    </a:lnB>
                    <a:noFill/>
                  </a:tcPr>
                </a:tc>
                <a:tc>
                  <a:txBody>
                    <a:bodyPr/>
                    <a:lstStyle/>
                    <a:p>
                      <a:pPr marL="285750" marR="0" lvl="0" indent="-285750" algn="l" rtl="0">
                        <a:lnSpc>
                          <a:spcPct val="100000"/>
                        </a:lnSpc>
                        <a:spcBef>
                          <a:spcPts val="0"/>
                        </a:spcBef>
                        <a:spcAft>
                          <a:spcPts val="0"/>
                        </a:spcAft>
                        <a:buClr>
                          <a:schemeClr val="dk1"/>
                        </a:buClr>
                        <a:buSzPts val="1400"/>
                        <a:buFont typeface="Arial"/>
                        <a:buChar char="•"/>
                      </a:pPr>
                      <a:r>
                        <a:rPr lang="en-US" sz="1050" u="none" strike="noStrike" cap="none" spc="0">
                          <a:solidFill>
                            <a:schemeClr val="tx1"/>
                          </a:solidFill>
                        </a:rPr>
                        <a:t>Not representative</a:t>
                      </a:r>
                    </a:p>
                  </a:txBody>
                  <a:tcPr marL="87332" marR="87332" marT="87332" marB="87332">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10003"/>
                  </a:ext>
                </a:extLst>
              </a:tr>
              <a:tr h="576390">
                <a:tc>
                  <a:txBody>
                    <a:bodyPr/>
                    <a:lstStyle/>
                    <a:p>
                      <a:pPr marL="0" marR="0" lvl="0" indent="0" algn="l" rtl="0">
                        <a:lnSpc>
                          <a:spcPct val="100000"/>
                        </a:lnSpc>
                        <a:spcBef>
                          <a:spcPts val="0"/>
                        </a:spcBef>
                        <a:spcAft>
                          <a:spcPts val="0"/>
                        </a:spcAft>
                        <a:buClr>
                          <a:srgbClr val="000000"/>
                        </a:buClr>
                        <a:buSzPts val="1400"/>
                        <a:buFont typeface="Arial"/>
                        <a:buNone/>
                      </a:pPr>
                      <a:r>
                        <a:rPr lang="en-US" sz="1050" u="none" strike="noStrike" cap="none" spc="0">
                          <a:solidFill>
                            <a:schemeClr val="tx1"/>
                          </a:solidFill>
                        </a:rPr>
                        <a:t>CRVS</a:t>
                      </a:r>
                    </a:p>
                  </a:txBody>
                  <a:tcPr marL="87332" marR="87332" marT="87332" marB="87332">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pPr marL="285750" marR="0" lvl="0" indent="-285750" algn="l" rtl="0">
                        <a:lnSpc>
                          <a:spcPct val="100000"/>
                        </a:lnSpc>
                        <a:spcBef>
                          <a:spcPts val="0"/>
                        </a:spcBef>
                        <a:spcAft>
                          <a:spcPts val="0"/>
                        </a:spcAft>
                        <a:buClr>
                          <a:schemeClr val="dk1"/>
                        </a:buClr>
                        <a:buSzPts val="1400"/>
                        <a:buFont typeface="Arial"/>
                        <a:buChar char="•"/>
                      </a:pPr>
                      <a:r>
                        <a:rPr lang="en-US" sz="1050" u="none" strike="noStrike" cap="none" spc="0">
                          <a:solidFill>
                            <a:schemeClr val="tx1"/>
                          </a:solidFill>
                        </a:rPr>
                        <a:t>Entire population</a:t>
                      </a:r>
                    </a:p>
                    <a:p>
                      <a:pPr marL="285750" marR="0" lvl="0" indent="-285750" algn="l" rtl="0">
                        <a:lnSpc>
                          <a:spcPct val="100000"/>
                        </a:lnSpc>
                        <a:spcBef>
                          <a:spcPts val="0"/>
                        </a:spcBef>
                        <a:spcAft>
                          <a:spcPts val="0"/>
                        </a:spcAft>
                        <a:buClr>
                          <a:schemeClr val="dk1"/>
                        </a:buClr>
                        <a:buSzPts val="1400"/>
                        <a:buFont typeface="Arial"/>
                        <a:buChar char="•"/>
                      </a:pPr>
                      <a:r>
                        <a:rPr lang="en-US" sz="1050" u="none" strike="noStrike" cap="none" spc="0">
                          <a:solidFill>
                            <a:schemeClr val="tx1"/>
                          </a:solidFill>
                        </a:rPr>
                        <a:t>Birth registration high (&gt;80%)</a:t>
                      </a:r>
                    </a:p>
                    <a:p>
                      <a:pPr marL="285750" marR="0" lvl="0" indent="-285750" algn="l" rtl="0">
                        <a:lnSpc>
                          <a:spcPct val="100000"/>
                        </a:lnSpc>
                        <a:spcBef>
                          <a:spcPts val="0"/>
                        </a:spcBef>
                        <a:spcAft>
                          <a:spcPts val="0"/>
                        </a:spcAft>
                        <a:buClr>
                          <a:schemeClr val="dk1"/>
                        </a:buClr>
                        <a:buSzPts val="1400"/>
                        <a:buFont typeface="Arial"/>
                        <a:buChar char="•"/>
                      </a:pPr>
                      <a:r>
                        <a:rPr lang="en-US" sz="1050" u="none" strike="noStrike" cap="none" spc="0">
                          <a:solidFill>
                            <a:schemeClr val="tx1"/>
                          </a:solidFill>
                        </a:rPr>
                        <a:t>Death registration low (&lt;30%)</a:t>
                      </a:r>
                    </a:p>
                  </a:txBody>
                  <a:tcPr marL="87332" marR="87332" marT="87332" marB="87332">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pPr marL="285750" marR="0" lvl="0" indent="-285750" algn="l" rtl="0">
                        <a:lnSpc>
                          <a:spcPct val="100000"/>
                        </a:lnSpc>
                        <a:spcBef>
                          <a:spcPts val="0"/>
                        </a:spcBef>
                        <a:spcAft>
                          <a:spcPts val="0"/>
                        </a:spcAft>
                        <a:buClr>
                          <a:schemeClr val="dk1"/>
                        </a:buClr>
                        <a:buSzPts val="1400"/>
                        <a:buFont typeface="Arial"/>
                        <a:buChar char="•"/>
                      </a:pPr>
                      <a:r>
                        <a:rPr lang="en-US" sz="1050" u="none" strike="noStrike" cap="none" spc="0">
                          <a:solidFill>
                            <a:schemeClr val="tx1"/>
                          </a:solidFill>
                        </a:rPr>
                        <a:t>High</a:t>
                      </a:r>
                    </a:p>
                  </a:txBody>
                  <a:tcPr marL="87332" marR="87332" marT="87332" marB="87332">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pPr marL="285750" marR="0" lvl="0" indent="-285750" algn="l" rtl="0">
                        <a:lnSpc>
                          <a:spcPct val="100000"/>
                        </a:lnSpc>
                        <a:spcBef>
                          <a:spcPts val="0"/>
                        </a:spcBef>
                        <a:spcAft>
                          <a:spcPts val="0"/>
                        </a:spcAft>
                        <a:buClr>
                          <a:schemeClr val="dk1"/>
                        </a:buClr>
                        <a:buSzPts val="1400"/>
                        <a:buFont typeface="Arial"/>
                        <a:buChar char="•"/>
                      </a:pPr>
                      <a:r>
                        <a:rPr lang="en-US" sz="1050" u="none" strike="noStrike" cap="none" spc="0">
                          <a:solidFill>
                            <a:schemeClr val="tx1"/>
                          </a:solidFill>
                        </a:rPr>
                        <a:t>Currently no routinely produced statistical outputs</a:t>
                      </a:r>
                    </a:p>
                  </a:txBody>
                  <a:tcPr marL="87332" marR="87332" marT="87332" marB="87332">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pPr marL="285750" marR="0" lvl="0" indent="-285750" algn="l" rtl="0">
                        <a:lnSpc>
                          <a:spcPct val="100000"/>
                        </a:lnSpc>
                        <a:spcBef>
                          <a:spcPts val="0"/>
                        </a:spcBef>
                        <a:spcAft>
                          <a:spcPts val="0"/>
                        </a:spcAft>
                        <a:buClr>
                          <a:schemeClr val="dk1"/>
                        </a:buClr>
                        <a:buSzPts val="1400"/>
                        <a:buFont typeface="Arial"/>
                        <a:buChar char="•"/>
                      </a:pPr>
                      <a:r>
                        <a:rPr lang="en-US" sz="1050" u="none" strike="noStrike" cap="none" spc="0" dirty="0">
                          <a:solidFill>
                            <a:schemeClr val="tx1"/>
                          </a:solidFill>
                        </a:rPr>
                        <a:t>Only for facility deaths</a:t>
                      </a:r>
                    </a:p>
                  </a:txBody>
                  <a:tcPr marL="87332" marR="87332" marT="87332" marB="87332">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pPr marL="285750" marR="0" lvl="0" indent="-285750" algn="l" rtl="0">
                        <a:lnSpc>
                          <a:spcPct val="100000"/>
                        </a:lnSpc>
                        <a:spcBef>
                          <a:spcPts val="0"/>
                        </a:spcBef>
                        <a:spcAft>
                          <a:spcPts val="0"/>
                        </a:spcAft>
                        <a:buClr>
                          <a:schemeClr val="dk1"/>
                        </a:buClr>
                        <a:buSzPts val="1400"/>
                        <a:buFont typeface="Arial"/>
                        <a:buChar char="•"/>
                      </a:pPr>
                      <a:r>
                        <a:rPr lang="en-US" sz="1050" u="none" strike="noStrike" cap="none" spc="0">
                          <a:solidFill>
                            <a:schemeClr val="tx1"/>
                          </a:solidFill>
                        </a:rPr>
                        <a:t>Low completeness</a:t>
                      </a:r>
                    </a:p>
                    <a:p>
                      <a:pPr marL="285750" marR="0" lvl="0" indent="-285750" algn="l" rtl="0">
                        <a:lnSpc>
                          <a:spcPct val="100000"/>
                        </a:lnSpc>
                        <a:spcBef>
                          <a:spcPts val="0"/>
                        </a:spcBef>
                        <a:spcAft>
                          <a:spcPts val="0"/>
                        </a:spcAft>
                        <a:buClr>
                          <a:schemeClr val="dk1"/>
                        </a:buClr>
                        <a:buSzPts val="1400"/>
                        <a:buFont typeface="Arial"/>
                        <a:buChar char="•"/>
                      </a:pPr>
                      <a:r>
                        <a:rPr lang="en-US" sz="1050" u="none" strike="noStrike" cap="none" spc="0">
                          <a:solidFill>
                            <a:schemeClr val="tx1"/>
                          </a:solidFill>
                        </a:rPr>
                        <a:t>Timeliness</a:t>
                      </a:r>
                    </a:p>
                    <a:p>
                      <a:pPr marL="285750" marR="0" lvl="0" indent="-285750" algn="l" rtl="0">
                        <a:lnSpc>
                          <a:spcPct val="100000"/>
                        </a:lnSpc>
                        <a:spcBef>
                          <a:spcPts val="0"/>
                        </a:spcBef>
                        <a:spcAft>
                          <a:spcPts val="0"/>
                        </a:spcAft>
                        <a:buClr>
                          <a:schemeClr val="dk1"/>
                        </a:buClr>
                        <a:buSzPts val="1400"/>
                        <a:buFont typeface="Arial"/>
                        <a:buChar char="•"/>
                      </a:pPr>
                      <a:r>
                        <a:rPr lang="en-US" sz="1050" u="none" strike="noStrike" cap="none" spc="0">
                          <a:solidFill>
                            <a:schemeClr val="tx1"/>
                          </a:solidFill>
                        </a:rPr>
                        <a:t>Biased cause of death data</a:t>
                      </a:r>
                    </a:p>
                  </a:txBody>
                  <a:tcPr marL="87332" marR="87332" marT="87332" marB="87332">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extLst>
                  <a:ext uri="{0D108BD9-81ED-4DB2-BD59-A6C34878D82A}">
                    <a16:rowId xmlns:a16="http://schemas.microsoft.com/office/drawing/2014/main" val="10004"/>
                  </a:ext>
                </a:extLst>
              </a:tr>
              <a:tr h="576390">
                <a:tc>
                  <a:txBody>
                    <a:bodyPr/>
                    <a:lstStyle/>
                    <a:p>
                      <a:pPr marL="0" marR="0" lvl="0" indent="0" algn="l" rtl="0">
                        <a:lnSpc>
                          <a:spcPct val="100000"/>
                        </a:lnSpc>
                        <a:spcBef>
                          <a:spcPts val="0"/>
                        </a:spcBef>
                        <a:spcAft>
                          <a:spcPts val="0"/>
                        </a:spcAft>
                        <a:buClr>
                          <a:srgbClr val="000000"/>
                        </a:buClr>
                        <a:buSzPts val="1400"/>
                        <a:buFont typeface="Arial"/>
                        <a:buNone/>
                      </a:pPr>
                      <a:r>
                        <a:rPr lang="en-US" sz="1050" b="1" u="none" strike="noStrike" cap="none" spc="0" dirty="0">
                          <a:solidFill>
                            <a:schemeClr val="tx1"/>
                          </a:solidFill>
                        </a:rPr>
                        <a:t>SRS</a:t>
                      </a:r>
                      <a:endParaRPr lang="en-US" sz="1050" u="none" strike="noStrike" cap="none" spc="0" dirty="0">
                        <a:solidFill>
                          <a:schemeClr val="tx1"/>
                        </a:solidFill>
                      </a:endParaRPr>
                    </a:p>
                  </a:txBody>
                  <a:tcPr marL="87332" marR="87332" marT="87332" marB="87332">
                    <a:lnL w="12700" cmpd="sng">
                      <a:noFill/>
                      <a:prstDash val="solid"/>
                    </a:lnL>
                    <a:lnR w="12700" cmpd="sng">
                      <a:noFill/>
                      <a:prstDash val="solid"/>
                    </a:lnR>
                    <a:lnT w="12700" cmpd="sng">
                      <a:noFill/>
                      <a:prstDash val="solid"/>
                    </a:lnT>
                    <a:lnB w="12700" cmpd="sng">
                      <a:noFill/>
                      <a:prstDash val="solid"/>
                    </a:lnB>
                    <a:solidFill>
                      <a:schemeClr val="accent6">
                        <a:lumMod val="20000"/>
                        <a:lumOff val="80000"/>
                      </a:schemeClr>
                    </a:solidFill>
                  </a:tcPr>
                </a:tc>
                <a:tc>
                  <a:txBody>
                    <a:bodyPr/>
                    <a:lstStyle/>
                    <a:p>
                      <a:pPr marL="285750" marR="0" lvl="0" indent="-285750" algn="l" rtl="0">
                        <a:lnSpc>
                          <a:spcPct val="100000"/>
                        </a:lnSpc>
                        <a:spcBef>
                          <a:spcPts val="0"/>
                        </a:spcBef>
                        <a:spcAft>
                          <a:spcPts val="0"/>
                        </a:spcAft>
                        <a:buClr>
                          <a:schemeClr val="dk1"/>
                        </a:buClr>
                        <a:buSzPts val="1400"/>
                        <a:buFont typeface="Arial"/>
                        <a:buChar char="•"/>
                      </a:pPr>
                      <a:r>
                        <a:rPr lang="en-US" sz="1050" b="1" u="none" strike="noStrike" cap="none" spc="0" dirty="0">
                          <a:solidFill>
                            <a:schemeClr val="tx1"/>
                          </a:solidFill>
                        </a:rPr>
                        <a:t>National and subnational levels</a:t>
                      </a:r>
                      <a:endParaRPr lang="en-US" sz="1050" u="none" strike="noStrike" cap="none" spc="0" dirty="0">
                        <a:solidFill>
                          <a:schemeClr val="tx1"/>
                        </a:solidFill>
                      </a:endParaRPr>
                    </a:p>
                    <a:p>
                      <a:pPr marL="285750" marR="0" lvl="0" indent="-285750" algn="l" rtl="0">
                        <a:lnSpc>
                          <a:spcPct val="100000"/>
                        </a:lnSpc>
                        <a:spcBef>
                          <a:spcPts val="0"/>
                        </a:spcBef>
                        <a:spcAft>
                          <a:spcPts val="0"/>
                        </a:spcAft>
                        <a:buClr>
                          <a:schemeClr val="dk1"/>
                        </a:buClr>
                        <a:buSzPts val="1400"/>
                        <a:buFont typeface="Arial"/>
                        <a:buChar char="•"/>
                      </a:pPr>
                      <a:r>
                        <a:rPr lang="en-US" sz="1050" b="1" u="none" strike="noStrike" cap="none" spc="0" dirty="0">
                          <a:solidFill>
                            <a:schemeClr val="tx1"/>
                          </a:solidFill>
                        </a:rPr>
                        <a:t>High for sampled/model areas</a:t>
                      </a:r>
                      <a:endParaRPr lang="en-US" sz="1050" u="none" strike="noStrike" cap="none" spc="0" dirty="0">
                        <a:solidFill>
                          <a:schemeClr val="tx1"/>
                        </a:solidFill>
                      </a:endParaRPr>
                    </a:p>
                  </a:txBody>
                  <a:tcPr marL="87332" marR="87332" marT="87332" marB="87332">
                    <a:lnL w="12700" cmpd="sng">
                      <a:noFill/>
                      <a:prstDash val="solid"/>
                    </a:lnL>
                    <a:lnR w="12700" cmpd="sng">
                      <a:noFill/>
                      <a:prstDash val="solid"/>
                    </a:lnR>
                    <a:lnT w="12700" cmpd="sng">
                      <a:noFill/>
                      <a:prstDash val="solid"/>
                    </a:lnT>
                    <a:lnB w="12700" cmpd="sng">
                      <a:noFill/>
                      <a:prstDash val="solid"/>
                    </a:lnB>
                    <a:solidFill>
                      <a:schemeClr val="accent6">
                        <a:lumMod val="20000"/>
                        <a:lumOff val="80000"/>
                      </a:schemeClr>
                    </a:solidFill>
                  </a:tcPr>
                </a:tc>
                <a:tc>
                  <a:txBody>
                    <a:bodyPr/>
                    <a:lstStyle/>
                    <a:p>
                      <a:pPr marL="285750" marR="0" lvl="0" indent="-285750" algn="l" rtl="0">
                        <a:lnSpc>
                          <a:spcPct val="100000"/>
                        </a:lnSpc>
                        <a:spcBef>
                          <a:spcPts val="0"/>
                        </a:spcBef>
                        <a:spcAft>
                          <a:spcPts val="0"/>
                        </a:spcAft>
                        <a:buClr>
                          <a:schemeClr val="dk1"/>
                        </a:buClr>
                        <a:buSzPts val="1400"/>
                        <a:buFont typeface="Arial"/>
                        <a:buChar char="•"/>
                      </a:pPr>
                      <a:r>
                        <a:rPr lang="en-US" sz="1050" b="1" u="none" strike="noStrike" cap="none" spc="0">
                          <a:solidFill>
                            <a:schemeClr val="tx1"/>
                          </a:solidFill>
                        </a:rPr>
                        <a:t>High</a:t>
                      </a:r>
                      <a:endParaRPr lang="en-US" sz="1050" u="none" strike="noStrike" cap="none" spc="0">
                        <a:solidFill>
                          <a:schemeClr val="tx1"/>
                        </a:solidFill>
                      </a:endParaRPr>
                    </a:p>
                  </a:txBody>
                  <a:tcPr marL="87332" marR="87332" marT="87332" marB="87332">
                    <a:lnL w="12700" cmpd="sng">
                      <a:noFill/>
                      <a:prstDash val="solid"/>
                    </a:lnL>
                    <a:lnR w="12700" cmpd="sng">
                      <a:noFill/>
                      <a:prstDash val="solid"/>
                    </a:lnR>
                    <a:lnT w="12700" cmpd="sng">
                      <a:noFill/>
                      <a:prstDash val="solid"/>
                    </a:lnT>
                    <a:lnB w="12700" cmpd="sng">
                      <a:noFill/>
                      <a:prstDash val="solid"/>
                    </a:lnB>
                    <a:solidFill>
                      <a:schemeClr val="accent6">
                        <a:lumMod val="20000"/>
                        <a:lumOff val="80000"/>
                      </a:schemeClr>
                    </a:solidFill>
                  </a:tcPr>
                </a:tc>
                <a:tc>
                  <a:txBody>
                    <a:bodyPr/>
                    <a:lstStyle/>
                    <a:p>
                      <a:pPr marL="285750" marR="0" lvl="0" indent="-285750" algn="l" rtl="0">
                        <a:lnSpc>
                          <a:spcPct val="100000"/>
                        </a:lnSpc>
                        <a:spcBef>
                          <a:spcPts val="0"/>
                        </a:spcBef>
                        <a:spcAft>
                          <a:spcPts val="0"/>
                        </a:spcAft>
                        <a:buClr>
                          <a:schemeClr val="dk1"/>
                        </a:buClr>
                        <a:buSzPts val="1400"/>
                        <a:buFont typeface="Arial"/>
                        <a:buChar char="•"/>
                      </a:pPr>
                      <a:r>
                        <a:rPr lang="en-US" sz="1050" b="1" u="none" strike="noStrike" cap="none" spc="0" dirty="0">
                          <a:solidFill>
                            <a:schemeClr val="tx1"/>
                          </a:solidFill>
                        </a:rPr>
                        <a:t>Continuous, near time</a:t>
                      </a:r>
                      <a:endParaRPr lang="en-US" sz="1050" u="none" strike="noStrike" cap="none" spc="0" dirty="0">
                        <a:solidFill>
                          <a:schemeClr val="tx1"/>
                        </a:solidFill>
                      </a:endParaRPr>
                    </a:p>
                  </a:txBody>
                  <a:tcPr marL="87332" marR="87332" marT="87332" marB="87332">
                    <a:lnL w="12700" cmpd="sng">
                      <a:noFill/>
                      <a:prstDash val="solid"/>
                    </a:lnL>
                    <a:lnR w="12700" cmpd="sng">
                      <a:noFill/>
                      <a:prstDash val="solid"/>
                    </a:lnR>
                    <a:lnT w="12700" cmpd="sng">
                      <a:noFill/>
                      <a:prstDash val="solid"/>
                    </a:lnT>
                    <a:lnB w="12700" cmpd="sng">
                      <a:noFill/>
                      <a:prstDash val="solid"/>
                    </a:lnB>
                    <a:solidFill>
                      <a:schemeClr val="accent6">
                        <a:lumMod val="20000"/>
                        <a:lumOff val="80000"/>
                      </a:schemeClr>
                    </a:solidFill>
                  </a:tcPr>
                </a:tc>
                <a:tc>
                  <a:txBody>
                    <a:bodyPr/>
                    <a:lstStyle/>
                    <a:p>
                      <a:pPr marL="285750" marR="0" lvl="0" indent="-285750" algn="l" rtl="0">
                        <a:lnSpc>
                          <a:spcPct val="100000"/>
                        </a:lnSpc>
                        <a:spcBef>
                          <a:spcPts val="0"/>
                        </a:spcBef>
                        <a:spcAft>
                          <a:spcPts val="0"/>
                        </a:spcAft>
                        <a:buClr>
                          <a:schemeClr val="dk1"/>
                        </a:buClr>
                        <a:buSzPts val="1400"/>
                        <a:buFont typeface="Arial"/>
                        <a:buChar char="•"/>
                      </a:pPr>
                      <a:r>
                        <a:rPr lang="en-US" sz="1050" b="1" u="none" strike="noStrike" cap="none" spc="0" dirty="0">
                          <a:solidFill>
                            <a:schemeClr val="tx1"/>
                          </a:solidFill>
                        </a:rPr>
                        <a:t>Total and cause-specific mortality</a:t>
                      </a:r>
                      <a:endParaRPr lang="en-US" sz="1050" u="none" strike="noStrike" cap="none" spc="0" dirty="0">
                        <a:solidFill>
                          <a:schemeClr val="tx1"/>
                        </a:solidFill>
                      </a:endParaRPr>
                    </a:p>
                  </a:txBody>
                  <a:tcPr marL="87332" marR="87332" marT="87332" marB="87332">
                    <a:lnL w="12700" cmpd="sng">
                      <a:noFill/>
                      <a:prstDash val="solid"/>
                    </a:lnL>
                    <a:lnR w="12700" cmpd="sng">
                      <a:noFill/>
                      <a:prstDash val="solid"/>
                    </a:lnR>
                    <a:lnT w="12700" cmpd="sng">
                      <a:noFill/>
                      <a:prstDash val="solid"/>
                    </a:lnT>
                    <a:lnB w="12700" cmpd="sng">
                      <a:noFill/>
                      <a:prstDash val="solid"/>
                    </a:lnB>
                    <a:solidFill>
                      <a:schemeClr val="accent6">
                        <a:lumMod val="20000"/>
                        <a:lumOff val="80000"/>
                      </a:schemeClr>
                    </a:solidFill>
                  </a:tcPr>
                </a:tc>
                <a:tc>
                  <a:txBody>
                    <a:bodyPr/>
                    <a:lstStyle/>
                    <a:p>
                      <a:pPr marL="285750" marR="0" lvl="0" indent="-285750" algn="l" rtl="0">
                        <a:lnSpc>
                          <a:spcPct val="100000"/>
                        </a:lnSpc>
                        <a:spcBef>
                          <a:spcPts val="0"/>
                        </a:spcBef>
                        <a:spcAft>
                          <a:spcPts val="0"/>
                        </a:spcAft>
                        <a:buClr>
                          <a:schemeClr val="dk1"/>
                        </a:buClr>
                        <a:buSzPts val="1400"/>
                        <a:buFont typeface="Arial"/>
                        <a:buChar char="•"/>
                      </a:pPr>
                      <a:r>
                        <a:rPr lang="en-US" sz="1050" b="1" u="none" strike="noStrike" cap="none" spc="0" dirty="0">
                          <a:solidFill>
                            <a:schemeClr val="tx1"/>
                          </a:solidFill>
                        </a:rPr>
                        <a:t>Requires establishment &amp; maintenance of sample sites</a:t>
                      </a:r>
                      <a:endParaRPr lang="en-US" sz="1050" u="none" strike="noStrike" cap="none" spc="0" dirty="0">
                        <a:solidFill>
                          <a:schemeClr val="tx1"/>
                        </a:solidFill>
                      </a:endParaRPr>
                    </a:p>
                  </a:txBody>
                  <a:tcPr marL="87332" marR="87332" marT="87332" marB="87332">
                    <a:lnL w="12700" cmpd="sng">
                      <a:noFill/>
                      <a:prstDash val="solid"/>
                    </a:lnL>
                    <a:lnR w="12700" cmpd="sng">
                      <a:noFill/>
                      <a:prstDash val="solid"/>
                    </a:lnR>
                    <a:lnT w="12700" cmpd="sng">
                      <a:noFill/>
                      <a:prstDash val="solid"/>
                    </a:lnT>
                    <a:lnB w="12700" cmpd="sng">
                      <a:noFill/>
                      <a:prstDash val="solid"/>
                    </a:lnB>
                    <a:solidFill>
                      <a:schemeClr val="accent6">
                        <a:lumMod val="20000"/>
                        <a:lumOff val="80000"/>
                      </a:schemeClr>
                    </a:solidFill>
                  </a:tcPr>
                </a:tc>
                <a:extLst>
                  <a:ext uri="{0D108BD9-81ED-4DB2-BD59-A6C34878D82A}">
                    <a16:rowId xmlns:a16="http://schemas.microsoft.com/office/drawing/2014/main" val="10005"/>
                  </a:ext>
                </a:extLst>
              </a:tr>
            </a:tbl>
          </a:graphicData>
        </a:graphic>
      </p:graphicFrame>
      <p:sp>
        <p:nvSpPr>
          <p:cNvPr id="9" name="Text Placeholder 5">
            <a:extLst>
              <a:ext uri="{FF2B5EF4-FFF2-40B4-BE49-F238E27FC236}">
                <a16:creationId xmlns:a16="http://schemas.microsoft.com/office/drawing/2014/main" id="{23D83ABE-C2F6-6608-6DB4-9A3462D1516A}"/>
              </a:ext>
            </a:extLst>
          </p:cNvPr>
          <p:cNvSpPr>
            <a:spLocks noGrp="1"/>
          </p:cNvSpPr>
          <p:nvPr>
            <p:ph type="body" idx="1"/>
          </p:nvPr>
        </p:nvSpPr>
        <p:spPr>
          <a:xfrm>
            <a:off x="1044189" y="5914695"/>
            <a:ext cx="8394113" cy="913433"/>
          </a:xfrm>
        </p:spPr>
        <p:txBody>
          <a:bodyPr vert="horz" lIns="91440" tIns="45720" rIns="91440" bIns="45720" rtlCol="0" anchor="ctr">
            <a:normAutofit fontScale="92500" lnSpcReduction="20000"/>
          </a:bodyPr>
          <a:lstStyle/>
          <a:p>
            <a:pPr marL="514350" indent="-285750">
              <a:lnSpc>
                <a:spcPct val="90000"/>
              </a:lnSpc>
              <a:spcAft>
                <a:spcPts val="600"/>
              </a:spcAft>
            </a:pPr>
            <a:r>
              <a:rPr lang="en-US" sz="1800" i="1" dirty="0">
                <a:latin typeface="+mn-lt"/>
                <a:ea typeface="+mn-ea"/>
                <a:cs typeface="+mn-cs"/>
              </a:rPr>
              <a:t>List current alternatives (household surveys, census, modelled estimates).</a:t>
            </a:r>
          </a:p>
          <a:p>
            <a:pPr marL="514350" indent="-285750">
              <a:lnSpc>
                <a:spcPct val="90000"/>
              </a:lnSpc>
              <a:spcAft>
                <a:spcPts val="600"/>
              </a:spcAft>
            </a:pPr>
            <a:r>
              <a:rPr lang="en-US" sz="1800" i="1" dirty="0">
                <a:latin typeface="+mn-lt"/>
                <a:ea typeface="+mn-ea"/>
                <a:cs typeface="+mn-cs"/>
              </a:rPr>
              <a:t>Highlight their weaknesses: infrequent, not representative, lack cause-of-death.</a:t>
            </a:r>
          </a:p>
          <a:p>
            <a:pPr marL="514350" indent="-285750">
              <a:lnSpc>
                <a:spcPct val="90000"/>
              </a:lnSpc>
              <a:spcAft>
                <a:spcPts val="600"/>
              </a:spcAft>
            </a:pPr>
            <a:r>
              <a:rPr lang="en-US" sz="1800" i="1" dirty="0">
                <a:latin typeface="+mn-lt"/>
                <a:ea typeface="+mn-ea"/>
                <a:cs typeface="+mn-cs"/>
              </a:rPr>
              <a:t>Conclude with why SRS fills the gap uniquely.</a:t>
            </a:r>
          </a:p>
        </p:txBody>
      </p:sp>
      <p:sp>
        <p:nvSpPr>
          <p:cNvPr id="4" name="TextBox 3">
            <a:extLst>
              <a:ext uri="{FF2B5EF4-FFF2-40B4-BE49-F238E27FC236}">
                <a16:creationId xmlns:a16="http://schemas.microsoft.com/office/drawing/2014/main" id="{F7194D70-E586-E40E-9E22-30B2AD872672}"/>
              </a:ext>
            </a:extLst>
          </p:cNvPr>
          <p:cNvSpPr txBox="1"/>
          <p:nvPr/>
        </p:nvSpPr>
        <p:spPr>
          <a:xfrm>
            <a:off x="-342464" y="149659"/>
            <a:ext cx="11635468" cy="245645"/>
          </a:xfrm>
          <a:prstGeom prst="rect">
            <a:avLst/>
          </a:prstGeom>
          <a:noFill/>
        </p:spPr>
        <p:txBody>
          <a:bodyPr wrap="square">
            <a:spAutoFit/>
          </a:bodyPr>
          <a:lstStyle/>
          <a:p>
            <a:pPr marL="690563" lvl="0" indent="-228600">
              <a:lnSpc>
                <a:spcPct val="90000"/>
              </a:lnSpc>
              <a:spcBef>
                <a:spcPts val="0"/>
              </a:spcBef>
              <a:spcAft>
                <a:spcPts val="0"/>
              </a:spcAft>
              <a:buClr>
                <a:schemeClr val="dk1"/>
              </a:buClr>
              <a:buSzPct val="129032"/>
            </a:pPr>
            <a:r>
              <a:rPr lang="en-US" sz="1100" dirty="0">
                <a:solidFill>
                  <a:schemeClr val="tx1">
                    <a:alpha val="80000"/>
                  </a:schemeClr>
                </a:solidFill>
                <a:latin typeface="+mn-lt"/>
                <a:ea typeface="+mn-ea"/>
                <a:cs typeface="+mn-cs"/>
              </a:rPr>
              <a:t>[7] Setel, P., Weiss, W., &amp; </a:t>
            </a:r>
            <a:r>
              <a:rPr lang="en-US" sz="1100" dirty="0" err="1">
                <a:solidFill>
                  <a:schemeClr val="tx1">
                    <a:alpha val="80000"/>
                  </a:schemeClr>
                </a:solidFill>
                <a:latin typeface="+mn-lt"/>
                <a:ea typeface="+mn-ea"/>
                <a:cs typeface="+mn-cs"/>
              </a:rPr>
              <a:t>Kwarah</a:t>
            </a:r>
            <a:r>
              <a:rPr lang="en-US" sz="1100" dirty="0">
                <a:solidFill>
                  <a:schemeClr val="tx1">
                    <a:alpha val="80000"/>
                  </a:schemeClr>
                </a:solidFill>
                <a:latin typeface="+mn-lt"/>
                <a:ea typeface="+mn-ea"/>
                <a:cs typeface="+mn-cs"/>
              </a:rPr>
              <a:t>, W. (2023, October). A business case for a sample registration system (SRS) in Ghana [Slides presentation]. USAID; Data for Impact/Vital Strategies.</a:t>
            </a:r>
          </a:p>
        </p:txBody>
      </p:sp>
    </p:spTree>
    <p:extLst>
      <p:ext uri="{BB962C8B-B14F-4D97-AF65-F5344CB8AC3E}">
        <p14:creationId xmlns:p14="http://schemas.microsoft.com/office/powerpoint/2010/main" val="144034657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2870</Words>
  <Application>Microsoft Office PowerPoint</Application>
  <PresentationFormat>Widescreen</PresentationFormat>
  <Paragraphs>275</Paragraphs>
  <Slides>28</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Aptos</vt:lpstr>
      <vt:lpstr>Aptos Display</vt:lpstr>
      <vt:lpstr>Arial</vt:lpstr>
      <vt:lpstr>Arial Unicode MS</vt:lpstr>
      <vt:lpstr>Calibri</vt:lpstr>
      <vt:lpstr>Office Theme</vt:lpstr>
      <vt:lpstr>How to Use This Template</vt:lpstr>
      <vt:lpstr>A Business Case for a Sample Registration System (SRS)</vt:lpstr>
      <vt:lpstr>Purpose, and Scope</vt:lpstr>
      <vt:lpstr>Problem statement</vt:lpstr>
      <vt:lpstr>Purpose and vision</vt:lpstr>
      <vt:lpstr>What is an SRS?</vt:lpstr>
      <vt:lpstr>SRS is feasible … and Leads to Action</vt:lpstr>
      <vt:lpstr>Comparative advantage</vt:lpstr>
      <vt:lpstr>[EXAMPLE] Existing Alternatives do not Meet the Need [7]</vt:lpstr>
      <vt:lpstr>[EXAMPLE] Comparative Costs [7]</vt:lpstr>
      <vt:lpstr>SRS design</vt:lpstr>
      <vt:lpstr>A Well-Functioning SRS delivers on the Pillars of Success</vt:lpstr>
      <vt:lpstr>Instructions</vt:lpstr>
      <vt:lpstr>Accurate sub-national mortality data allows for targeted prioritization</vt:lpstr>
      <vt:lpstr>[Mozambique example]</vt:lpstr>
      <vt:lpstr>Pillar 2: Contributing to Health Security</vt:lpstr>
      <vt:lpstr>Pillar 3: CRVS Learning and Improvement</vt:lpstr>
      <vt:lpstr>Benefits and  Return of Investment</vt:lpstr>
      <vt:lpstr>Beneficiaries and Benefits of an SRS</vt:lpstr>
      <vt:lpstr>Costs and Cost Drivers</vt:lpstr>
      <vt:lpstr>Risk Assessment</vt:lpstr>
      <vt:lpstr>Risk assessment</vt:lpstr>
      <vt:lpstr>Implementation Plan</vt:lpstr>
      <vt:lpstr>Timeline</vt:lpstr>
      <vt:lpstr>Conclusion</vt:lpstr>
      <vt:lpstr>Way forward</vt:lpstr>
      <vt:lpstr>References cited</vt:lpstr>
      <vt:lpstr>Acknowledgment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Maryam Tavakkoli</dc:creator>
  <cp:lastModifiedBy>Maryam Tavakkoli</cp:lastModifiedBy>
  <cp:revision>20</cp:revision>
  <dcterms:created xsi:type="dcterms:W3CDTF">2025-08-11T11:08:33Z</dcterms:created>
  <dcterms:modified xsi:type="dcterms:W3CDTF">2025-08-22T15:35:30Z</dcterms:modified>
</cp:coreProperties>
</file>